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4"/>
    <p:sldMasterId id="2147484507" r:id="rId5"/>
  </p:sldMasterIdLst>
  <p:notesMasterIdLst>
    <p:notesMasterId r:id="rId11"/>
  </p:notesMasterIdLst>
  <p:handoutMasterIdLst>
    <p:handoutMasterId r:id="rId12"/>
  </p:handoutMasterIdLst>
  <p:sldIdLst>
    <p:sldId id="888" r:id="rId6"/>
    <p:sldId id="902" r:id="rId7"/>
    <p:sldId id="901" r:id="rId8"/>
    <p:sldId id="903" r:id="rId9"/>
    <p:sldId id="904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laday, Patrick" initials="HP" lastIdx="9" clrIdx="0">
    <p:extLst>
      <p:ext uri="{19B8F6BF-5375-455C-9EA6-DF929625EA0E}">
        <p15:presenceInfo xmlns:p15="http://schemas.microsoft.com/office/powerpoint/2012/main" userId="S-1-5-21-1214440339-1801674531-682003330-12465" providerId="AD"/>
      </p:ext>
    </p:extLst>
  </p:cmAuthor>
  <p:cmAuthor id="2" name="Fowler, Amy" initials="FA" lastIdx="1" clrIdx="1">
    <p:extLst>
      <p:ext uri="{19B8F6BF-5375-455C-9EA6-DF929625EA0E}">
        <p15:presenceInfo xmlns:p15="http://schemas.microsoft.com/office/powerpoint/2012/main" userId="S-1-5-21-1214440339-1801674531-682003330-12759" providerId="AD"/>
      </p:ext>
    </p:extLst>
  </p:cmAuthor>
  <p:cmAuthor id="3" name="Case, Chris" initials="CC" lastIdx="1" clrIdx="2">
    <p:extLst>
      <p:ext uri="{19B8F6BF-5375-455C-9EA6-DF929625EA0E}">
        <p15:presenceInfo xmlns:p15="http://schemas.microsoft.com/office/powerpoint/2012/main" userId="S-1-5-21-1214440339-1801674531-682003330-81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8428"/>
    <a:srgbClr val="0099FF"/>
    <a:srgbClr val="EBEBE1"/>
    <a:srgbClr val="3366CC"/>
    <a:srgbClr val="FFFF99"/>
    <a:srgbClr val="CC3300"/>
    <a:srgbClr val="6699FF"/>
    <a:srgbClr val="E9E7E3"/>
    <a:srgbClr val="F1F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5441" autoAdjust="0"/>
  </p:normalViewPr>
  <p:slideViewPr>
    <p:cSldViewPr>
      <p:cViewPr varScale="1">
        <p:scale>
          <a:sx n="104" d="100"/>
          <a:sy n="104" d="100"/>
        </p:scale>
        <p:origin x="120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alabrini, Amy" userId="97019d14-9a94-4a1f-bd8b-9a6a6cd736ca" providerId="ADAL" clId="{2B33A932-52A6-429A-B172-A8B4A669C07C}"/>
    <pc:docChg chg="modSld">
      <pc:chgData name="Scalabrini, Amy" userId="97019d14-9a94-4a1f-bd8b-9a6a6cd736ca" providerId="ADAL" clId="{2B33A932-52A6-429A-B172-A8B4A669C07C}" dt="2022-09-09T16:04:00.364" v="42" actId="20577"/>
      <pc:docMkLst>
        <pc:docMk/>
      </pc:docMkLst>
      <pc:sldChg chg="modSp mod">
        <pc:chgData name="Scalabrini, Amy" userId="97019d14-9a94-4a1f-bd8b-9a6a6cd736ca" providerId="ADAL" clId="{2B33A932-52A6-429A-B172-A8B4A669C07C}" dt="2022-09-09T16:03:19.619" v="6" actId="20577"/>
        <pc:sldMkLst>
          <pc:docMk/>
          <pc:sldMk cId="1055979963" sldId="888"/>
        </pc:sldMkLst>
        <pc:spChg chg="mod">
          <ac:chgData name="Scalabrini, Amy" userId="97019d14-9a94-4a1f-bd8b-9a6a6cd736ca" providerId="ADAL" clId="{2B33A932-52A6-429A-B172-A8B4A669C07C}" dt="2022-09-09T16:03:19.619" v="6" actId="20577"/>
          <ac:spMkLst>
            <pc:docMk/>
            <pc:sldMk cId="1055979963" sldId="888"/>
            <ac:spMk id="2" creationId="{00000000-0000-0000-0000-000000000000}"/>
          </ac:spMkLst>
        </pc:spChg>
      </pc:sldChg>
      <pc:sldChg chg="modSp mod">
        <pc:chgData name="Scalabrini, Amy" userId="97019d14-9a94-4a1f-bd8b-9a6a6cd736ca" providerId="ADAL" clId="{2B33A932-52A6-429A-B172-A8B4A669C07C}" dt="2022-09-09T16:03:53.514" v="36" actId="20577"/>
        <pc:sldMkLst>
          <pc:docMk/>
          <pc:sldMk cId="2134448361" sldId="901"/>
        </pc:sldMkLst>
        <pc:spChg chg="mod">
          <ac:chgData name="Scalabrini, Amy" userId="97019d14-9a94-4a1f-bd8b-9a6a6cd736ca" providerId="ADAL" clId="{2B33A932-52A6-429A-B172-A8B4A669C07C}" dt="2022-09-09T16:03:53.514" v="36" actId="20577"/>
          <ac:spMkLst>
            <pc:docMk/>
            <pc:sldMk cId="2134448361" sldId="901"/>
            <ac:spMk id="2" creationId="{00000000-0000-0000-0000-000000000000}"/>
          </ac:spMkLst>
        </pc:spChg>
      </pc:sldChg>
      <pc:sldChg chg="modSp mod">
        <pc:chgData name="Scalabrini, Amy" userId="97019d14-9a94-4a1f-bd8b-9a6a6cd736ca" providerId="ADAL" clId="{2B33A932-52A6-429A-B172-A8B4A669C07C}" dt="2022-09-09T16:03:31.491" v="19" actId="20577"/>
        <pc:sldMkLst>
          <pc:docMk/>
          <pc:sldMk cId="4275340247" sldId="902"/>
        </pc:sldMkLst>
        <pc:spChg chg="mod">
          <ac:chgData name="Scalabrini, Amy" userId="97019d14-9a94-4a1f-bd8b-9a6a6cd736ca" providerId="ADAL" clId="{2B33A932-52A6-429A-B172-A8B4A669C07C}" dt="2022-09-09T16:03:31.491" v="19" actId="20577"/>
          <ac:spMkLst>
            <pc:docMk/>
            <pc:sldMk cId="4275340247" sldId="902"/>
            <ac:spMk id="2" creationId="{00000000-0000-0000-0000-000000000000}"/>
          </ac:spMkLst>
        </pc:spChg>
      </pc:sldChg>
      <pc:sldChg chg="modSp mod">
        <pc:chgData name="Scalabrini, Amy" userId="97019d14-9a94-4a1f-bd8b-9a6a6cd736ca" providerId="ADAL" clId="{2B33A932-52A6-429A-B172-A8B4A669C07C}" dt="2022-09-09T16:04:00.364" v="42" actId="20577"/>
        <pc:sldMkLst>
          <pc:docMk/>
          <pc:sldMk cId="2363151796" sldId="903"/>
        </pc:sldMkLst>
        <pc:spChg chg="mod">
          <ac:chgData name="Scalabrini, Amy" userId="97019d14-9a94-4a1f-bd8b-9a6a6cd736ca" providerId="ADAL" clId="{2B33A932-52A6-429A-B172-A8B4A669C07C}" dt="2022-09-09T16:04:00.364" v="42" actId="20577"/>
          <ac:spMkLst>
            <pc:docMk/>
            <pc:sldMk cId="2363151796" sldId="903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7C59C-6114-4B82-8752-10CA1DCEF39D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7F733-51D4-4F4E-A5F7-0D326490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70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83F2AF2-CBFF-4FED-86F3-177F1B05DCDF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51B8803-8544-4D19-91D6-382B57B7F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1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1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4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2A54C80-263E-416B-A8E0-580EDEADCBDC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97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21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87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7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ser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09600" y="1600200"/>
            <a:ext cx="109728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04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956137"/>
            <a:ext cx="284480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8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CE0D-A67D-40EA-9B01-349CE5BF37D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2533-53D7-4F7D-8E1E-4490FDC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0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3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109728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962" y="6021858"/>
            <a:ext cx="1882257" cy="54864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 flipV="1">
            <a:off x="812800" y="6324600"/>
            <a:ext cx="8331200" cy="4572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420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algn="l"/>
            <a:fld id="{B61BEF0D-F0BB-DE4B-95CE-6DB70DBA9567}" type="datetimeFigureOut">
              <a:rPr lang="en-US" smtClean="0"/>
              <a:pPr algn="l"/>
              <a:t>9/9/2022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949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 flipV="1">
            <a:off x="812800" y="6324600"/>
            <a:ext cx="8331200" cy="4572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962" y="6005382"/>
            <a:ext cx="1882257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8" r:id="rId1"/>
    <p:sldLayoutId id="2147484509" r:id="rId2"/>
    <p:sldLayoutId id="2147484510" r:id="rId3"/>
    <p:sldLayoutId id="2147484511" r:id="rId4"/>
    <p:sldLayoutId id="2147484512" r:id="rId5"/>
    <p:sldLayoutId id="2147484513" r:id="rId6"/>
    <p:sldLayoutId id="2147484514" r:id="rId7"/>
    <p:sldLayoutId id="2147484515" r:id="rId8"/>
    <p:sldLayoutId id="2147484516" r:id="rId9"/>
    <p:sldLayoutId id="2147484517" r:id="rId10"/>
    <p:sldLayoutId id="214748451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 Your Own (Draft Design)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5000"/>
            <a:ext cx="11029615" cy="44196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Design</a:t>
            </a:r>
          </a:p>
          <a:p>
            <a:pPr lvl="1"/>
            <a:r>
              <a:rPr lang="en-US" sz="20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Focus on candidates with BA/BS</a:t>
            </a:r>
          </a:p>
          <a:p>
            <a:pPr lvl="2"/>
            <a:r>
              <a:rPr lang="en-US" sz="18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Could expand to include pathway to BA/BS through apprenticeship model</a:t>
            </a:r>
          </a:p>
          <a:p>
            <a:pPr lvl="1"/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Intended for (but not limited to) candidates working in educational support roles in schools</a:t>
            </a:r>
          </a:p>
          <a:p>
            <a:pPr lvl="2"/>
            <a:r>
              <a:rPr lang="en-US" sz="1600" dirty="0">
                <a:ea typeface="Times New Roman" panose="02020603050405020304" pitchFamily="18" charset="0"/>
                <a:cs typeface="Calibri" panose="020F0502020204030204" pitchFamily="34" charset="0"/>
              </a:rPr>
              <a:t>LEA decides if participate and what limits (number, endorsement area) to put on participation</a:t>
            </a:r>
          </a:p>
          <a:p>
            <a:pPr lvl="1"/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Four course sequence (summer, fall, </a:t>
            </a:r>
            <a:r>
              <a:rPr lang="en-US" sz="2000" dirty="0">
                <a:ea typeface="Times New Roman" panose="02020603050405020304" pitchFamily="18" charset="0"/>
                <a:cs typeface="Calibri" panose="020F0502020204030204" pitchFamily="34" charset="0"/>
              </a:rPr>
              <a:t>spring, summer); </a:t>
            </a: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begin summer before start teaching</a:t>
            </a:r>
          </a:p>
          <a:p>
            <a:pPr lvl="2"/>
            <a:r>
              <a:rPr lang="en-US" sz="1800" dirty="0">
                <a:ea typeface="Times New Roman" panose="02020603050405020304" pitchFamily="18" charset="0"/>
                <a:cs typeface="Calibri" panose="020F0502020204030204" pitchFamily="34" charset="0"/>
              </a:rPr>
              <a:t>Focused on Core Teaching Standards</a:t>
            </a:r>
          </a:p>
          <a:p>
            <a:pPr lvl="3"/>
            <a:r>
              <a:rPr lang="en-US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Summer 1—Lesson Planning and Assessment</a:t>
            </a:r>
          </a:p>
          <a:p>
            <a:pPr lvl="3"/>
            <a:r>
              <a:rPr lang="en-US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Fall—Classroom management and differentiation</a:t>
            </a:r>
          </a:p>
          <a:p>
            <a:pPr lvl="3"/>
            <a:r>
              <a:rPr lang="en-US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Spring—Professional Responsibilities, law, ethics</a:t>
            </a:r>
          </a:p>
          <a:p>
            <a:pPr lvl="3"/>
            <a:r>
              <a:rPr lang="en-US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Summer 2—Content knowledge and skills</a:t>
            </a:r>
          </a:p>
        </p:txBody>
      </p:sp>
    </p:spTree>
    <p:extLst>
      <p:ext uri="{BB962C8B-B14F-4D97-AF65-F5344CB8AC3E}">
        <p14:creationId xmlns:p14="http://schemas.microsoft.com/office/powerpoint/2010/main" val="105597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32"/>
    </mc:Choice>
    <mc:Fallback xmlns="">
      <p:transition spd="slow" advTm="2173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 Your Own (Draft Design, 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5000"/>
            <a:ext cx="11029615" cy="44196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Design, continued</a:t>
            </a:r>
          </a:p>
          <a:p>
            <a:pPr lvl="1"/>
            <a:r>
              <a:rPr lang="en-US" sz="2000" dirty="0">
                <a:ea typeface="Times New Roman" panose="02020603050405020304" pitchFamily="18" charset="0"/>
                <a:cs typeface="Calibri" panose="020F0502020204030204" pitchFamily="34" charset="0"/>
              </a:rPr>
              <a:t>Additional work may be necessary depending on endorsement sought</a:t>
            </a:r>
            <a:r>
              <a:rPr lang="en-US" sz="20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and academic background</a:t>
            </a:r>
          </a:p>
          <a:p>
            <a:pPr lvl="2"/>
            <a:r>
              <a:rPr lang="en-US" sz="18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Enroll in an approved program for the endorsement sought</a:t>
            </a:r>
          </a:p>
          <a:p>
            <a:pPr lvl="2"/>
            <a:r>
              <a:rPr lang="en-US" sz="18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Additional coursework to meet endorsement standards and apply through Transcript Review</a:t>
            </a:r>
          </a:p>
          <a:p>
            <a:pPr lvl="2"/>
            <a:r>
              <a:rPr lang="en-US" sz="18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Peer Review</a:t>
            </a:r>
          </a:p>
          <a:p>
            <a:pPr lvl="2"/>
            <a:r>
              <a:rPr lang="en-US" sz="18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Specific sequence designed by EPP (geared to, say, special education)</a:t>
            </a:r>
          </a:p>
          <a:p>
            <a:pPr lvl="1"/>
            <a:r>
              <a:rPr lang="en-US" sz="20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Costs for additional work is the responsibility of the candidate</a:t>
            </a:r>
          </a:p>
          <a:p>
            <a:pPr lvl="2"/>
            <a:endParaRPr lang="en-US" sz="18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4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32"/>
    </mc:Choice>
    <mc:Fallback xmlns="">
      <p:transition spd="slow" advTm="2173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 Your Own (Draft commitments)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5000"/>
            <a:ext cx="11029615" cy="44196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Commitments</a:t>
            </a:r>
          </a:p>
          <a:p>
            <a:pPr lvl="1"/>
            <a:r>
              <a:rPr lang="en-US" sz="19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Candidate</a:t>
            </a:r>
          </a:p>
          <a:p>
            <a:pPr lvl="2"/>
            <a:r>
              <a:rPr lang="en-US" sz="17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Five (three?) years teaching in LEA</a:t>
            </a:r>
          </a:p>
          <a:p>
            <a:pPr lvl="1"/>
            <a:r>
              <a:rPr lang="en-US" sz="19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LEA/State</a:t>
            </a:r>
          </a:p>
          <a:p>
            <a:pPr lvl="2"/>
            <a:r>
              <a:rPr lang="en-US" sz="17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Pay for initial 4-course sequence</a:t>
            </a:r>
            <a:endParaRPr lang="en-US" sz="17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2"/>
            <a:r>
              <a:rPr lang="en-US" sz="17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Mentor and supervision</a:t>
            </a:r>
          </a:p>
          <a:p>
            <a:pPr lvl="1"/>
            <a:r>
              <a:rPr lang="en-US" sz="1900" dirty="0">
                <a:solidFill>
                  <a:srgbClr val="242424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EPP</a:t>
            </a:r>
          </a:p>
          <a:p>
            <a:pPr lvl="2"/>
            <a:r>
              <a:rPr lang="en-US" sz="1700" dirty="0">
                <a:solidFill>
                  <a:srgbClr val="242424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Cohort model</a:t>
            </a:r>
          </a:p>
          <a:p>
            <a:pPr lvl="2"/>
            <a:r>
              <a:rPr lang="en-US" sz="1700" dirty="0">
                <a:solidFill>
                  <a:srgbClr val="242424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Determine design</a:t>
            </a:r>
          </a:p>
          <a:p>
            <a:pPr lvl="2"/>
            <a:r>
              <a:rPr lang="en-US" sz="1700" dirty="0">
                <a:solidFill>
                  <a:srgbClr val="242424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Determine focus</a:t>
            </a:r>
          </a:p>
        </p:txBody>
      </p:sp>
    </p:spTree>
    <p:extLst>
      <p:ext uri="{BB962C8B-B14F-4D97-AF65-F5344CB8AC3E}">
        <p14:creationId xmlns:p14="http://schemas.microsoft.com/office/powerpoint/2010/main" val="213444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32"/>
    </mc:Choice>
    <mc:Fallback xmlns="">
      <p:transition spd="slow" advTm="2173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 Your Own (Draft costs)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5000"/>
            <a:ext cx="11029615" cy="44196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Cost</a:t>
            </a:r>
          </a:p>
          <a:p>
            <a:pPr lvl="1"/>
            <a:r>
              <a:rPr lang="en-US" sz="19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12 credits at public institutions at in-state rate is about $8,000</a:t>
            </a:r>
          </a:p>
          <a:p>
            <a:r>
              <a:rPr lang="en-US" sz="22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Funding</a:t>
            </a:r>
          </a:p>
          <a:p>
            <a:pPr lvl="1"/>
            <a:r>
              <a:rPr lang="en-US" sz="19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Free to educator</a:t>
            </a:r>
            <a:endParaRPr lang="en-US" sz="19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2"/>
            <a:r>
              <a:rPr lang="en-US" sz="17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Payment converted to prorated loan if educator leaves prior to commitment</a:t>
            </a:r>
          </a:p>
          <a:p>
            <a:pPr lvl="3"/>
            <a:r>
              <a:rPr lang="en-US" sz="15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PD Funds</a:t>
            </a:r>
          </a:p>
          <a:p>
            <a:pPr lvl="3"/>
            <a:r>
              <a:rPr lang="en-US" sz="15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Title IIA</a:t>
            </a:r>
          </a:p>
          <a:p>
            <a:pPr lvl="3"/>
            <a:r>
              <a:rPr lang="en-US" sz="15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Potential Legislative support</a:t>
            </a:r>
          </a:p>
          <a:p>
            <a:pPr lvl="3"/>
            <a:r>
              <a:rPr lang="en-US" sz="15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State Advancement Grant</a:t>
            </a:r>
          </a:p>
        </p:txBody>
      </p:sp>
    </p:spTree>
    <p:extLst>
      <p:ext uri="{BB962C8B-B14F-4D97-AF65-F5344CB8AC3E}">
        <p14:creationId xmlns:p14="http://schemas.microsoft.com/office/powerpoint/2010/main" val="236315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32"/>
    </mc:Choice>
    <mc:Fallback xmlns="">
      <p:transition spd="slow" advTm="2173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 Your Own (Draft thinking!)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5000"/>
            <a:ext cx="11029615" cy="4419600"/>
          </a:xfrm>
        </p:spPr>
        <p:txBody>
          <a:bodyPr>
            <a:normAutofit fontScale="70000" lnSpcReduction="20000"/>
          </a:bodyPr>
          <a:lstStyle/>
          <a:p>
            <a:r>
              <a:rPr lang="en-US" sz="22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Questions</a:t>
            </a:r>
          </a:p>
          <a:p>
            <a:pPr lvl="1"/>
            <a:r>
              <a:rPr lang="en-US" sz="20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Candidate </a:t>
            </a:r>
            <a:r>
              <a:rPr lang="en-US" sz="20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hired over the summer or at start of school year (cannot complete Summer 1 course)?</a:t>
            </a:r>
          </a:p>
          <a:p>
            <a:pPr lvl="1"/>
            <a:r>
              <a:rPr lang="en-US" sz="20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Candidate can’t complete full licensure requirements in three years?</a:t>
            </a:r>
          </a:p>
          <a:p>
            <a:pPr lvl="1"/>
            <a:r>
              <a:rPr lang="en-US" sz="20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Candidate is non-renewed?</a:t>
            </a:r>
          </a:p>
          <a:p>
            <a:pPr lvl="1"/>
            <a:r>
              <a:rPr lang="en-US" sz="20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Need to be three-credit courses?</a:t>
            </a:r>
          </a:p>
          <a:p>
            <a:pPr lvl="1"/>
            <a:r>
              <a:rPr lang="en-US" sz="20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Could LEAs offer courses under the auspices of an EPP?</a:t>
            </a:r>
          </a:p>
          <a:p>
            <a:pPr lvl="1"/>
            <a:r>
              <a:rPr lang="en-US" sz="20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Praxis II?</a:t>
            </a:r>
          </a:p>
          <a:p>
            <a:pPr lvl="1"/>
            <a:r>
              <a:rPr lang="en-US" sz="20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Student teaching design and supervision?</a:t>
            </a:r>
          </a:p>
          <a:p>
            <a:pPr lvl="1"/>
            <a:r>
              <a:rPr lang="en-US" sz="20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Out-of-state candidates?</a:t>
            </a:r>
          </a:p>
          <a:p>
            <a:pPr lvl="1"/>
            <a:r>
              <a:rPr lang="en-US" sz="20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Vermont Licensing Portfolio?</a:t>
            </a:r>
          </a:p>
          <a:p>
            <a:r>
              <a:rPr lang="en-US" sz="22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Measurement</a:t>
            </a:r>
          </a:p>
          <a:p>
            <a:pPr lvl="1"/>
            <a:r>
              <a:rPr lang="en-US" sz="20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Need to develop process to gauge success in:</a:t>
            </a:r>
          </a:p>
          <a:p>
            <a:pPr lvl="2"/>
            <a:r>
              <a:rPr lang="en-US" sz="18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Addressing shortages</a:t>
            </a:r>
          </a:p>
          <a:p>
            <a:pPr lvl="2"/>
            <a:r>
              <a:rPr lang="en-US" sz="1800" dirty="0">
                <a:solidFill>
                  <a:srgbClr val="242424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Retention</a:t>
            </a:r>
          </a:p>
          <a:p>
            <a:pPr lvl="2"/>
            <a:r>
              <a:rPr lang="en-US" sz="1800" dirty="0">
                <a:solidFill>
                  <a:srgbClr val="242424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Student performance</a:t>
            </a:r>
            <a:endParaRPr lang="en-US" sz="1800" dirty="0">
              <a:solidFill>
                <a:srgbClr val="242424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5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32"/>
    </mc:Choice>
    <mc:Fallback xmlns="">
      <p:transition spd="slow" advTm="21732"/>
    </mc:Fallback>
  </mc:AlternateContent>
</p:sld>
</file>

<file path=ppt/theme/theme1.xml><?xml version="1.0" encoding="utf-8"?>
<a:theme xmlns:a="http://schemas.openxmlformats.org/drawingml/2006/main" name="Custom Design">
  <a:themeElements>
    <a:clrScheme name="SOV Branded">
      <a:dk1>
        <a:sysClr val="windowText" lastClr="000000"/>
      </a:dk1>
      <a:lt1>
        <a:srgbClr val="FFFFFF"/>
      </a:lt1>
      <a:dk2>
        <a:srgbClr val="00853F"/>
      </a:dk2>
      <a:lt2>
        <a:srgbClr val="FFFFFF"/>
      </a:lt2>
      <a:accent1>
        <a:srgbClr val="00853F"/>
      </a:accent1>
      <a:accent2>
        <a:srgbClr val="F38F1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V Branded">
      <a:majorFont>
        <a:latin typeface="Franklin Gothic Book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6bdb113e-cf34-471a-9735-40a194d8c1e9">
      <Terms xmlns="http://schemas.microsoft.com/office/infopath/2007/PartnerControls"/>
    </lcf76f155ced4ddcb4097134ff3c332f>
    <_ip_UnifiedCompliancePolicyProperties xmlns="http://schemas.microsoft.com/sharepoint/v3" xsi:nil="true"/>
    <TaxCatchAll xmlns="4313ef7e-0b12-4a5b-a5a0-915a8c61ec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C59A13A62D924D916E51A80E0CCA31" ma:contentTypeVersion="16" ma:contentTypeDescription="Create a new document." ma:contentTypeScope="" ma:versionID="a67f793dbda51413c5a348b868db76db">
  <xsd:schema xmlns:xsd="http://www.w3.org/2001/XMLSchema" xmlns:xs="http://www.w3.org/2001/XMLSchema" xmlns:p="http://schemas.microsoft.com/office/2006/metadata/properties" xmlns:ns1="http://schemas.microsoft.com/sharepoint/v3" xmlns:ns2="6bdb113e-cf34-471a-9735-40a194d8c1e9" xmlns:ns3="4313ef7e-0b12-4a5b-a5a0-915a8c61ec10" targetNamespace="http://schemas.microsoft.com/office/2006/metadata/properties" ma:root="true" ma:fieldsID="6c7b525a8fe8652142e70f3b10e3514e" ns1:_="" ns2:_="" ns3:_="">
    <xsd:import namespace="http://schemas.microsoft.com/sharepoint/v3"/>
    <xsd:import namespace="6bdb113e-cf34-471a-9735-40a194d8c1e9"/>
    <xsd:import namespace="4313ef7e-0b12-4a5b-a5a0-915a8c61ec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b113e-cf34-471a-9735-40a194d8c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3ef7e-0b12-4a5b-a5a0-915a8c61ec1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3f0ba06-d230-45a0-ac05-5e81d9fe8e21}" ma:internalName="TaxCatchAll" ma:showField="CatchAllData" ma:web="4313ef7e-0b12-4a5b-a5a0-915a8c61ec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D3EAAA-7D20-4442-88A4-463CB97ED5F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6bdb113e-cf34-471a-9735-40a194d8c1e9"/>
    <ds:schemaRef ds:uri="4313ef7e-0b12-4a5b-a5a0-915a8c61ec10"/>
  </ds:schemaRefs>
</ds:datastoreItem>
</file>

<file path=customXml/itemProps2.xml><?xml version="1.0" encoding="utf-8"?>
<ds:datastoreItem xmlns:ds="http://schemas.openxmlformats.org/officeDocument/2006/customXml" ds:itemID="{C2F8BABB-8045-4384-B9EA-DDACEEADDE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384DFD-CAF0-4ED9-BE3F-577745425F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db113e-cf34-471a-9735-40a194d8c1e9"/>
    <ds:schemaRef ds:uri="4313ef7e-0b12-4a5b-a5a0-915a8c61ec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106043</TotalTime>
  <Words>348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Franklin Gothic Book</vt:lpstr>
      <vt:lpstr>Gill Sans MT</vt:lpstr>
      <vt:lpstr>Palatino Linotype</vt:lpstr>
      <vt:lpstr>Wingdings 2</vt:lpstr>
      <vt:lpstr>Custom Design</vt:lpstr>
      <vt:lpstr>Dividend</vt:lpstr>
      <vt:lpstr>Grow Your Own (Draft Design)</vt:lpstr>
      <vt:lpstr>Grow Your Own (Draft Design, continued)</vt:lpstr>
      <vt:lpstr>Grow Your Own (Draft commitments)</vt:lpstr>
      <vt:lpstr>Grow Your Own (Draft costs)</vt:lpstr>
      <vt:lpstr>Grow Your Own (Draft thinking!)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Vermont Annual snapshot</dc:title>
  <dc:creator>Halladay, Patrick</dc:creator>
  <cp:lastModifiedBy>Scalabrini, Amy</cp:lastModifiedBy>
  <cp:revision>123</cp:revision>
  <dcterms:created xsi:type="dcterms:W3CDTF">2019-11-13T21:38:49Z</dcterms:created>
  <dcterms:modified xsi:type="dcterms:W3CDTF">2022-09-09T16:04:05Z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0x010100A8C59A13A62D924D916E51A80E0CCA31</vt:lpwstr>
  </property>
</Properties>
</file>