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4"/>
  </p:sldMasterIdLst>
  <p:notesMasterIdLst>
    <p:notesMasterId r:id="rId39"/>
  </p:notesMasterIdLst>
  <p:handoutMasterIdLst>
    <p:handoutMasterId r:id="rId40"/>
  </p:handoutMasterIdLst>
  <p:sldIdLst>
    <p:sldId id="456" r:id="rId5"/>
    <p:sldId id="476" r:id="rId6"/>
    <p:sldId id="458" r:id="rId7"/>
    <p:sldId id="444" r:id="rId8"/>
    <p:sldId id="377" r:id="rId9"/>
    <p:sldId id="479" r:id="rId10"/>
    <p:sldId id="388" r:id="rId11"/>
    <p:sldId id="473" r:id="rId12"/>
    <p:sldId id="472" r:id="rId13"/>
    <p:sldId id="382" r:id="rId14"/>
    <p:sldId id="478" r:id="rId15"/>
    <p:sldId id="389" r:id="rId16"/>
    <p:sldId id="390" r:id="rId17"/>
    <p:sldId id="391" r:id="rId18"/>
    <p:sldId id="474" r:id="rId19"/>
    <p:sldId id="392" r:id="rId20"/>
    <p:sldId id="381" r:id="rId21"/>
    <p:sldId id="366" r:id="rId22"/>
    <p:sldId id="481" r:id="rId23"/>
    <p:sldId id="480" r:id="rId24"/>
    <p:sldId id="477" r:id="rId25"/>
    <p:sldId id="482" r:id="rId26"/>
    <p:sldId id="396" r:id="rId27"/>
    <p:sldId id="455" r:id="rId28"/>
    <p:sldId id="465" r:id="rId29"/>
    <p:sldId id="370" r:id="rId30"/>
    <p:sldId id="371" r:id="rId31"/>
    <p:sldId id="423" r:id="rId32"/>
    <p:sldId id="475" r:id="rId33"/>
    <p:sldId id="466" r:id="rId34"/>
    <p:sldId id="483" r:id="rId35"/>
    <p:sldId id="484" r:id="rId36"/>
    <p:sldId id="485" r:id="rId37"/>
    <p:sldId id="459" r:id="rId3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E5A0CC-9927-4BB9-B7C5-26844AE92D0F}" v="5" dt="2021-10-20T15:40:03.168"/>
    <p1510:client id="{FF822793-D631-40DC-84C5-C0A7E39A8BB4}" v="1" dt="2021-10-20T16:03:29.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8"/>
          </a:xfrm>
          <a:prstGeom prst="rect">
            <a:avLst/>
          </a:prstGeom>
        </p:spPr>
        <p:txBody>
          <a:bodyPr vert="horz" lIns="92481" tIns="46240" rIns="92481" bIns="46240" rtlCol="0"/>
          <a:lstStyle>
            <a:lvl1pPr algn="l">
              <a:defRPr sz="1200"/>
            </a:lvl1pPr>
          </a:lstStyle>
          <a:p>
            <a:endParaRPr lang="en-US"/>
          </a:p>
        </p:txBody>
      </p:sp>
      <p:sp>
        <p:nvSpPr>
          <p:cNvPr id="3" name="Date Placeholder 2"/>
          <p:cNvSpPr>
            <a:spLocks noGrp="1"/>
          </p:cNvSpPr>
          <p:nvPr>
            <p:ph type="dt" sz="quarter" idx="1"/>
          </p:nvPr>
        </p:nvSpPr>
        <p:spPr>
          <a:xfrm>
            <a:off x="3936770" y="2"/>
            <a:ext cx="3011699" cy="463408"/>
          </a:xfrm>
          <a:prstGeom prst="rect">
            <a:avLst/>
          </a:prstGeom>
        </p:spPr>
        <p:txBody>
          <a:bodyPr vert="horz" lIns="92481" tIns="46240" rIns="92481" bIns="46240" rtlCol="0"/>
          <a:lstStyle>
            <a:lvl1pPr algn="r">
              <a:defRPr sz="1200"/>
            </a:lvl1pPr>
          </a:lstStyle>
          <a:p>
            <a:fld id="{4E43BAD2-912A-4852-AA21-1A049AD7ECE2}" type="datetimeFigureOut">
              <a:rPr lang="en-US" smtClean="0"/>
              <a:t>10/20/2021</a:t>
            </a:fld>
            <a:endParaRPr lang="en-US"/>
          </a:p>
        </p:txBody>
      </p:sp>
      <p:sp>
        <p:nvSpPr>
          <p:cNvPr id="4" name="Footer Placeholder 3"/>
          <p:cNvSpPr>
            <a:spLocks noGrp="1"/>
          </p:cNvSpPr>
          <p:nvPr>
            <p:ph type="ftr" sz="quarter" idx="2"/>
          </p:nvPr>
        </p:nvSpPr>
        <p:spPr>
          <a:xfrm>
            <a:off x="0" y="8772671"/>
            <a:ext cx="3011699" cy="463407"/>
          </a:xfrm>
          <a:prstGeom prst="rect">
            <a:avLst/>
          </a:prstGeom>
        </p:spPr>
        <p:txBody>
          <a:bodyPr vert="horz" lIns="92481" tIns="46240" rIns="92481" bIns="46240" rtlCol="0" anchor="b"/>
          <a:lstStyle>
            <a:lvl1pPr algn="l">
              <a:defRPr sz="1200"/>
            </a:lvl1pPr>
          </a:lstStyle>
          <a:p>
            <a:endParaRPr lang="en-US"/>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81" tIns="46240" rIns="92481" bIns="46240" rtlCol="0" anchor="b"/>
          <a:lstStyle>
            <a:lvl1pPr algn="r">
              <a:defRPr sz="1200"/>
            </a:lvl1pPr>
          </a:lstStyle>
          <a:p>
            <a:fld id="{811791F8-FF65-4855-B77D-9162C3A1E42D}" type="slidenum">
              <a:rPr lang="en-US" smtClean="0"/>
              <a:t>‹#›</a:t>
            </a:fld>
            <a:endParaRPr lang="en-US"/>
          </a:p>
        </p:txBody>
      </p:sp>
    </p:spTree>
    <p:extLst>
      <p:ext uri="{BB962C8B-B14F-4D97-AF65-F5344CB8AC3E}">
        <p14:creationId xmlns:p14="http://schemas.microsoft.com/office/powerpoint/2010/main" val="1992993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1" tIns="46240" rIns="92481" bIns="4624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70" y="0"/>
            <a:ext cx="3011699" cy="461804"/>
          </a:xfrm>
          <a:prstGeom prst="rect">
            <a:avLst/>
          </a:prstGeom>
        </p:spPr>
        <p:txBody>
          <a:bodyPr vert="horz" lIns="92481" tIns="46240" rIns="92481" bIns="46240"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10/20/2021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1" tIns="46240" rIns="92481" bIns="46240"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1" tIns="46240" rIns="92481" bIns="4624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1" tIns="46240" rIns="92481" bIns="4624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wrap="square" lIns="92481" tIns="46240" rIns="92481" bIns="46240"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a:t>
            </a:fld>
            <a:endParaRPr lang="en-US" altLang="en-US"/>
          </a:p>
        </p:txBody>
      </p:sp>
    </p:spTree>
    <p:extLst>
      <p:ext uri="{BB962C8B-B14F-4D97-AF65-F5344CB8AC3E}">
        <p14:creationId xmlns:p14="http://schemas.microsoft.com/office/powerpoint/2010/main" val="225922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10</a:t>
            </a:fld>
            <a:endParaRPr lang="en-US" altLang="en-US"/>
          </a:p>
        </p:txBody>
      </p:sp>
    </p:spTree>
    <p:extLst>
      <p:ext uri="{BB962C8B-B14F-4D97-AF65-F5344CB8AC3E}">
        <p14:creationId xmlns:p14="http://schemas.microsoft.com/office/powerpoint/2010/main" val="180185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*For targeted assistance programs, schools are required to assess all students and determine which are most at risk of failing to meet the state’s academic standards. The school must use local criteria to determine this caseload: this process is not directed by the state or US Dept of Ed, but does need to be documented for record keeping.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*These additional populations of students (students who are homeless, served in the Migrant Ed program, in foster care or served by an institution for neglected or delinquent students) are automatically eligible to be served under title I, part A. </a:t>
            </a:r>
          </a:p>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11</a:t>
            </a:fld>
            <a:endParaRPr lang="en-US" altLang="en-US"/>
          </a:p>
        </p:txBody>
      </p:sp>
    </p:spTree>
    <p:extLst>
      <p:ext uri="{BB962C8B-B14F-4D97-AF65-F5344CB8AC3E}">
        <p14:creationId xmlns:p14="http://schemas.microsoft.com/office/powerpoint/2010/main" val="403113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12</a:t>
            </a:fld>
            <a:endParaRPr lang="en-US" altLang="en-US"/>
          </a:p>
        </p:txBody>
      </p:sp>
    </p:spTree>
    <p:extLst>
      <p:ext uri="{BB962C8B-B14F-4D97-AF65-F5344CB8AC3E}">
        <p14:creationId xmlns:p14="http://schemas.microsoft.com/office/powerpoint/2010/main" val="255886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r>
              <a:rPr lang="en-US"/>
              <a:t>*Particular focus should be given to supporting the needs of students most at-risk to not meet the state standards when upgrading an entire academic program.</a:t>
            </a:r>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13</a:t>
            </a:fld>
            <a:endParaRPr lang="en-US" altLang="en-US"/>
          </a:p>
        </p:txBody>
      </p:sp>
    </p:spTree>
    <p:extLst>
      <p:ext uri="{BB962C8B-B14F-4D97-AF65-F5344CB8AC3E}">
        <p14:creationId xmlns:p14="http://schemas.microsoft.com/office/powerpoint/2010/main" val="372694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14</a:t>
            </a:fld>
            <a:endParaRPr lang="en-US" altLang="en-US"/>
          </a:p>
        </p:txBody>
      </p:sp>
    </p:spTree>
    <p:extLst>
      <p:ext uri="{BB962C8B-B14F-4D97-AF65-F5344CB8AC3E}">
        <p14:creationId xmlns:p14="http://schemas.microsoft.com/office/powerpoint/2010/main" val="1034162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15</a:t>
            </a:fld>
            <a:endParaRPr lang="en-US" altLang="en-US"/>
          </a:p>
        </p:txBody>
      </p:sp>
    </p:spTree>
    <p:extLst>
      <p:ext uri="{BB962C8B-B14F-4D97-AF65-F5344CB8AC3E}">
        <p14:creationId xmlns:p14="http://schemas.microsoft.com/office/powerpoint/2010/main" val="192134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some sources of funding have specific additional requirements.</a:t>
            </a:r>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16</a:t>
            </a:fld>
            <a:endParaRPr lang="en-US" altLang="en-US"/>
          </a:p>
        </p:txBody>
      </p:sp>
    </p:spTree>
    <p:extLst>
      <p:ext uri="{BB962C8B-B14F-4D97-AF65-F5344CB8AC3E}">
        <p14:creationId xmlns:p14="http://schemas.microsoft.com/office/powerpoint/2010/main" val="2059090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*LEAs need to know which of their schools are being served with Title I, Part A Funds, and if they are being served as a TAP or a SWP. Administration and teachers at Title I schools also need to know if they are a TAP or SWP.</a:t>
            </a:r>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17</a:t>
            </a:fld>
            <a:endParaRPr lang="en-US" altLang="en-US"/>
          </a:p>
        </p:txBody>
      </p:sp>
    </p:spTree>
    <p:extLst>
      <p:ext uri="{BB962C8B-B14F-4D97-AF65-F5344CB8AC3E}">
        <p14:creationId xmlns:p14="http://schemas.microsoft.com/office/powerpoint/2010/main" val="411858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18</a:t>
            </a:fld>
            <a:endParaRPr lang="en-US" altLang="en-US"/>
          </a:p>
        </p:txBody>
      </p:sp>
    </p:spTree>
    <p:extLst>
      <p:ext uri="{BB962C8B-B14F-4D97-AF65-F5344CB8AC3E}">
        <p14:creationId xmlns:p14="http://schemas.microsoft.com/office/powerpoint/2010/main" val="2943494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19</a:t>
            </a:fld>
            <a:endParaRPr lang="en-US" altLang="en-US"/>
          </a:p>
        </p:txBody>
      </p:sp>
    </p:spTree>
    <p:extLst>
      <p:ext uri="{BB962C8B-B14F-4D97-AF65-F5344CB8AC3E}">
        <p14:creationId xmlns:p14="http://schemas.microsoft.com/office/powerpoint/2010/main" val="185367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a:t>
            </a:fld>
            <a:endParaRPr lang="en-US" altLang="en-US"/>
          </a:p>
        </p:txBody>
      </p:sp>
    </p:spTree>
    <p:extLst>
      <p:ext uri="{BB962C8B-B14F-4D97-AF65-F5344CB8AC3E}">
        <p14:creationId xmlns:p14="http://schemas.microsoft.com/office/powerpoint/2010/main" val="315701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20</a:t>
            </a:fld>
            <a:endParaRPr lang="en-US" altLang="en-US"/>
          </a:p>
        </p:txBody>
      </p:sp>
    </p:spTree>
    <p:extLst>
      <p:ext uri="{BB962C8B-B14F-4D97-AF65-F5344CB8AC3E}">
        <p14:creationId xmlns:p14="http://schemas.microsoft.com/office/powerpoint/2010/main" val="425532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21</a:t>
            </a:fld>
            <a:endParaRPr lang="en-US" altLang="en-US"/>
          </a:p>
        </p:txBody>
      </p:sp>
    </p:spTree>
    <p:extLst>
      <p:ext uri="{BB962C8B-B14F-4D97-AF65-F5344CB8AC3E}">
        <p14:creationId xmlns:p14="http://schemas.microsoft.com/office/powerpoint/2010/main" val="2874570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22</a:t>
            </a:fld>
            <a:endParaRPr lang="en-US" altLang="en-US"/>
          </a:p>
        </p:txBody>
      </p:sp>
    </p:spTree>
    <p:extLst>
      <p:ext uri="{BB962C8B-B14F-4D97-AF65-F5344CB8AC3E}">
        <p14:creationId xmlns:p14="http://schemas.microsoft.com/office/powerpoint/2010/main" val="3599601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1"/>
          </a:p>
          <a:p>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866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24</a:t>
            </a:fld>
            <a:endParaRPr lang="en-US" altLang="en-US"/>
          </a:p>
        </p:txBody>
      </p:sp>
    </p:spTree>
    <p:extLst>
      <p:ext uri="{BB962C8B-B14F-4D97-AF65-F5344CB8AC3E}">
        <p14:creationId xmlns:p14="http://schemas.microsoft.com/office/powerpoint/2010/main" val="147496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25</a:t>
            </a:fld>
            <a:endParaRPr lang="en-US" altLang="en-US"/>
          </a:p>
        </p:txBody>
      </p:sp>
    </p:spTree>
    <p:extLst>
      <p:ext uri="{BB962C8B-B14F-4D97-AF65-F5344CB8AC3E}">
        <p14:creationId xmlns:p14="http://schemas.microsoft.com/office/powerpoint/2010/main" val="203928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26</a:t>
            </a:fld>
            <a:endParaRPr lang="en-US" altLang="en-US"/>
          </a:p>
        </p:txBody>
      </p:sp>
    </p:spTree>
    <p:extLst>
      <p:ext uri="{BB962C8B-B14F-4D97-AF65-F5344CB8AC3E}">
        <p14:creationId xmlns:p14="http://schemas.microsoft.com/office/powerpoint/2010/main" val="3131448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27</a:t>
            </a:fld>
            <a:endParaRPr lang="en-US" altLang="en-US"/>
          </a:p>
        </p:txBody>
      </p:sp>
    </p:spTree>
    <p:extLst>
      <p:ext uri="{BB962C8B-B14F-4D97-AF65-F5344CB8AC3E}">
        <p14:creationId xmlns:p14="http://schemas.microsoft.com/office/powerpoint/2010/main" val="4125567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28</a:t>
            </a:fld>
            <a:endParaRPr lang="en-US" altLang="en-US"/>
          </a:p>
        </p:txBody>
      </p:sp>
    </p:spTree>
    <p:extLst>
      <p:ext uri="{BB962C8B-B14F-4D97-AF65-F5344CB8AC3E}">
        <p14:creationId xmlns:p14="http://schemas.microsoft.com/office/powerpoint/2010/main" val="322877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29</a:t>
            </a:fld>
            <a:endParaRPr lang="en-US" altLang="en-US"/>
          </a:p>
        </p:txBody>
      </p:sp>
    </p:spTree>
    <p:extLst>
      <p:ext uri="{BB962C8B-B14F-4D97-AF65-F5344CB8AC3E}">
        <p14:creationId xmlns:p14="http://schemas.microsoft.com/office/powerpoint/2010/main" val="368016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a:t>
            </a:fld>
            <a:endParaRPr lang="en-US" altLang="en-US"/>
          </a:p>
        </p:txBody>
      </p:sp>
    </p:spTree>
    <p:extLst>
      <p:ext uri="{BB962C8B-B14F-4D97-AF65-F5344CB8AC3E}">
        <p14:creationId xmlns:p14="http://schemas.microsoft.com/office/powerpoint/2010/main" val="881174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30</a:t>
            </a:fld>
            <a:endParaRPr lang="en-US" altLang="en-US"/>
          </a:p>
        </p:txBody>
      </p:sp>
    </p:spTree>
    <p:extLst>
      <p:ext uri="{BB962C8B-B14F-4D97-AF65-F5344CB8AC3E}">
        <p14:creationId xmlns:p14="http://schemas.microsoft.com/office/powerpoint/2010/main" val="787754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31</a:t>
            </a:fld>
            <a:endParaRPr lang="en-US" altLang="en-US"/>
          </a:p>
        </p:txBody>
      </p:sp>
    </p:spTree>
    <p:extLst>
      <p:ext uri="{BB962C8B-B14F-4D97-AF65-F5344CB8AC3E}">
        <p14:creationId xmlns:p14="http://schemas.microsoft.com/office/powerpoint/2010/main" val="321655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32</a:t>
            </a:fld>
            <a:endParaRPr lang="en-US" altLang="en-US"/>
          </a:p>
        </p:txBody>
      </p:sp>
    </p:spTree>
    <p:extLst>
      <p:ext uri="{BB962C8B-B14F-4D97-AF65-F5344CB8AC3E}">
        <p14:creationId xmlns:p14="http://schemas.microsoft.com/office/powerpoint/2010/main" val="2681865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*Recap: The three written policy documents that are required for parent and family engagement are an LEA PFE policy, a school PFE policy (for each title I school), and a school-parent compact (for each title I school). These three documents need to be developed with parents and provided to them annually. </a:t>
            </a:r>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33</a:t>
            </a:fld>
            <a:endParaRPr lang="en-US" altLang="en-US"/>
          </a:p>
        </p:txBody>
      </p:sp>
    </p:spTree>
    <p:extLst>
      <p:ext uri="{BB962C8B-B14F-4D97-AF65-F5344CB8AC3E}">
        <p14:creationId xmlns:p14="http://schemas.microsoft.com/office/powerpoint/2010/main" val="231977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34</a:t>
            </a:fld>
            <a:endParaRPr lang="en-US" altLang="en-US"/>
          </a:p>
        </p:txBody>
      </p:sp>
    </p:spTree>
    <p:extLst>
      <p:ext uri="{BB962C8B-B14F-4D97-AF65-F5344CB8AC3E}">
        <p14:creationId xmlns:p14="http://schemas.microsoft.com/office/powerpoint/2010/main" val="355823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4</a:t>
            </a:fld>
            <a:endParaRPr lang="en-US" altLang="en-US"/>
          </a:p>
        </p:txBody>
      </p:sp>
    </p:spTree>
    <p:extLst>
      <p:ext uri="{BB962C8B-B14F-4D97-AF65-F5344CB8AC3E}">
        <p14:creationId xmlns:p14="http://schemas.microsoft.com/office/powerpoint/2010/main" val="282635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FBDE9E-A812-4663-9CB3-8F1B910217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7536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6</a:t>
            </a:fld>
            <a:endParaRPr lang="en-US" altLang="en-US"/>
          </a:p>
        </p:txBody>
      </p:sp>
    </p:spTree>
    <p:extLst>
      <p:ext uri="{BB962C8B-B14F-4D97-AF65-F5344CB8AC3E}">
        <p14:creationId xmlns:p14="http://schemas.microsoft.com/office/powerpoint/2010/main" val="339539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*Activities always have to be driven by the schools’ comprehensive needs assessment and applications need to indicate how the activity will address a particular need. </a:t>
            </a:r>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a:t>
            </a:fld>
            <a:endParaRPr lang="en-US" altLang="en-US"/>
          </a:p>
        </p:txBody>
      </p:sp>
    </p:spTree>
    <p:extLst>
      <p:ext uri="{BB962C8B-B14F-4D97-AF65-F5344CB8AC3E}">
        <p14:creationId xmlns:p14="http://schemas.microsoft.com/office/powerpoint/2010/main" val="363762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8</a:t>
            </a:fld>
            <a:endParaRPr lang="en-US" altLang="en-US"/>
          </a:p>
        </p:txBody>
      </p:sp>
    </p:spTree>
    <p:extLst>
      <p:ext uri="{BB962C8B-B14F-4D97-AF65-F5344CB8AC3E}">
        <p14:creationId xmlns:p14="http://schemas.microsoft.com/office/powerpoint/2010/main" val="327008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BDE9E-A812-4663-9CB3-8F1B9102178D}" type="slidenum">
              <a:rPr lang="en-US" altLang="en-US" smtClean="0"/>
              <a:pPr/>
              <a:t>9</a:t>
            </a:fld>
            <a:endParaRPr lang="en-US" altLang="en-US"/>
          </a:p>
        </p:txBody>
      </p:sp>
    </p:spTree>
    <p:extLst>
      <p:ext uri="{BB962C8B-B14F-4D97-AF65-F5344CB8AC3E}">
        <p14:creationId xmlns:p14="http://schemas.microsoft.com/office/powerpoint/2010/main" val="33995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4309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p>
        </p:txBody>
      </p:sp>
    </p:spTree>
    <p:extLst>
      <p:ext uri="{BB962C8B-B14F-4D97-AF65-F5344CB8AC3E}">
        <p14:creationId xmlns:p14="http://schemas.microsoft.com/office/powerpoint/2010/main" val="228839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600" b="0" i="0" baseline="0">
                <a:latin typeface="Franklin Gothic Medium" panose="020B0603020102020204" pitchFamily="34" charset="0"/>
              </a:defRPr>
            </a:lvl1pPr>
          </a:lstStyle>
          <a:p>
            <a:r>
              <a:rPr lang="en-US"/>
              <a:t>Click to edit Master title style</a:t>
            </a:r>
          </a:p>
        </p:txBody>
      </p:sp>
      <p:sp>
        <p:nvSpPr>
          <p:cNvPr id="11" name="Text Placeholder 10"/>
          <p:cNvSpPr>
            <a:spLocks noGrp="1"/>
          </p:cNvSpPr>
          <p:nvPr>
            <p:ph type="body" sz="quarter" idx="10"/>
          </p:nvPr>
        </p:nvSpPr>
        <p:spPr>
          <a:xfrm>
            <a:off x="533400" y="1600200"/>
            <a:ext cx="8153400" cy="4343400"/>
          </a:xfrm>
        </p:spPr>
        <p:txBody>
          <a:bodyPr/>
          <a:lstStyle>
            <a:lvl1pPr>
              <a:spcAft>
                <a:spcPts val="1200"/>
              </a:spcAft>
              <a:defRPr sz="3000" baseline="0"/>
            </a:lvl1pPr>
            <a:lvl2pPr>
              <a:spcAft>
                <a:spcPts val="1200"/>
              </a:spcAft>
              <a:defRPr sz="3000" baseline="0"/>
            </a:lvl2pPr>
            <a:lvl3pPr>
              <a:spcAft>
                <a:spcPts val="1200"/>
              </a:spcAft>
              <a:defRPr sz="3000" baseline="0"/>
            </a:lvl3pPr>
            <a:lvl4pPr>
              <a:spcAft>
                <a:spcPts val="1200"/>
              </a:spcAft>
              <a:defRPr sz="3000" baseline="0"/>
            </a:lvl4pPr>
            <a:lvl5pPr>
              <a:spcAft>
                <a:spcPts val="1200"/>
              </a:spcAft>
              <a:defRPr sz="30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600" b="0" i="0" baseline="0">
                <a:latin typeface="Franklin Gothic Medium" panose="020B0603020102020204" pitchFamily="34" charset="0"/>
              </a:defRPr>
            </a:lvl1pPr>
          </a:lstStyle>
          <a:p>
            <a:r>
              <a:rPr lang="en-US"/>
              <a:t>Click to edit Master title style</a:t>
            </a:r>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Tree>
    <p:extLst>
      <p:ext uri="{BB962C8B-B14F-4D97-AF65-F5344CB8AC3E}">
        <p14:creationId xmlns:p14="http://schemas.microsoft.com/office/powerpoint/2010/main" val="30609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49056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12" r:id="rId5"/>
    <p:sldLayoutId id="2147484120" r:id="rId6"/>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ts val="0"/>
        </a:spcBef>
        <a:spcAft>
          <a:spcPts val="120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ts val="0"/>
        </a:spcBef>
        <a:spcAft>
          <a:spcPts val="120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kristine.seipel@vermont.gov"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F512-4E03-4C33-ABEB-14EC4E67B289}"/>
              </a:ext>
            </a:extLst>
          </p:cNvPr>
          <p:cNvSpPr>
            <a:spLocks noGrp="1"/>
          </p:cNvSpPr>
          <p:nvPr>
            <p:ph type="ctrTitle"/>
          </p:nvPr>
        </p:nvSpPr>
        <p:spPr/>
        <p:txBody>
          <a:bodyPr/>
          <a:lstStyle/>
          <a:p>
            <a:r>
              <a:rPr lang="en-US">
                <a:latin typeface="Franklin Gothic Medium" panose="020B0603020102020204" pitchFamily="34" charset="0"/>
              </a:rPr>
              <a:t>Title I, Part A Overview</a:t>
            </a:r>
          </a:p>
        </p:txBody>
      </p:sp>
      <p:sp>
        <p:nvSpPr>
          <p:cNvPr id="3" name="Subtitle 2">
            <a:extLst>
              <a:ext uri="{FF2B5EF4-FFF2-40B4-BE49-F238E27FC236}">
                <a16:creationId xmlns:a16="http://schemas.microsoft.com/office/drawing/2014/main" id="{69B8D96C-1B47-4642-B0EC-796A26F3B529}"/>
              </a:ext>
            </a:extLst>
          </p:cNvPr>
          <p:cNvSpPr>
            <a:spLocks noGrp="1"/>
          </p:cNvSpPr>
          <p:nvPr>
            <p:ph type="subTitle" idx="1"/>
          </p:nvPr>
        </p:nvSpPr>
        <p:spPr/>
        <p:txBody>
          <a:bodyPr/>
          <a:lstStyle/>
          <a:p>
            <a:r>
              <a:rPr lang="en-US">
                <a:solidFill>
                  <a:schemeClr val="tx1"/>
                </a:solidFill>
              </a:rPr>
              <a:t>CFP 101</a:t>
            </a:r>
          </a:p>
          <a:p>
            <a:r>
              <a:rPr lang="en-US">
                <a:solidFill>
                  <a:schemeClr val="tx1"/>
                </a:solidFill>
              </a:rPr>
              <a:t>October 21, 2021</a:t>
            </a:r>
          </a:p>
        </p:txBody>
      </p:sp>
    </p:spTree>
    <p:extLst>
      <p:ext uri="{BB962C8B-B14F-4D97-AF65-F5344CB8AC3E}">
        <p14:creationId xmlns:p14="http://schemas.microsoft.com/office/powerpoint/2010/main" val="278917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957"/>
            <a:ext cx="8382000" cy="1219200"/>
          </a:xfrm>
        </p:spPr>
        <p:txBody>
          <a:bodyPr>
            <a:noAutofit/>
          </a:bodyPr>
          <a:lstStyle/>
          <a:p>
            <a:r>
              <a:rPr lang="en-US" sz="4000"/>
              <a:t>Targeted Assistance Program </a:t>
            </a:r>
          </a:p>
        </p:txBody>
      </p:sp>
      <p:sp>
        <p:nvSpPr>
          <p:cNvPr id="4" name="Content Placeholder 3"/>
          <p:cNvSpPr txBox="1">
            <a:spLocks noGrp="1"/>
          </p:cNvSpPr>
          <p:nvPr>
            <p:ph sz="quarter" idx="10"/>
          </p:nvPr>
        </p:nvSpPr>
        <p:spPr>
          <a:xfrm>
            <a:off x="457200" y="1371600"/>
            <a:ext cx="8229600" cy="5139869"/>
          </a:xfrm>
          <a:prstGeom prst="rect">
            <a:avLst/>
          </a:prstGeom>
          <a:noFill/>
        </p:spPr>
        <p:txBody>
          <a:bodyPr wrap="square" rtlCol="0">
            <a:spAutoFit/>
          </a:bodyPr>
          <a:lstStyle/>
          <a:p>
            <a:pPr marL="457200" indent="-457200">
              <a:buFont typeface="Arial" panose="020B0604020202020204" pitchFamily="34" charset="0"/>
              <a:buChar char="•"/>
            </a:pPr>
            <a:r>
              <a:rPr lang="en-US" sz="2400"/>
              <a:t>Section 1115 of ESSA</a:t>
            </a:r>
          </a:p>
          <a:p>
            <a:r>
              <a:rPr lang="en-US" sz="2400"/>
              <a:t>A school can be eligible for a TAP if:</a:t>
            </a:r>
          </a:p>
          <a:p>
            <a:pPr marL="457200" indent="-457200">
              <a:buFont typeface="+mj-lt"/>
              <a:buAutoNum type="alphaLcParenR"/>
            </a:pPr>
            <a:r>
              <a:rPr lang="en-US" sz="2400"/>
              <a:t>it is a school in which at least 35% of the children are from low-income families; or</a:t>
            </a:r>
          </a:p>
          <a:p>
            <a:pPr marL="457200" indent="-457200">
              <a:buFont typeface="+mj-lt"/>
              <a:buAutoNum type="alphaLcParenR"/>
            </a:pPr>
            <a:r>
              <a:rPr lang="en-US" sz="2400"/>
              <a:t>it is a school in which the percentage of children from low-income families enrolled is greater than or equal to the average poverty rate of the LEA; or</a:t>
            </a:r>
          </a:p>
          <a:p>
            <a:pPr marL="457200" indent="-457200">
              <a:buFont typeface="+mj-lt"/>
              <a:buAutoNum type="alphaLcParenR"/>
            </a:pPr>
            <a:r>
              <a:rPr lang="en-US" sz="2400"/>
              <a:t>within its grade span, it is a school in which the percentage of children from low-income families enrolled is greater than or equal to the average poverty rate of the grade span (i.e. elementary, middle or secondary)</a:t>
            </a:r>
            <a:endParaRPr lang="en-US" sz="2600"/>
          </a:p>
        </p:txBody>
      </p:sp>
    </p:spTree>
    <p:extLst>
      <p:ext uri="{BB962C8B-B14F-4D97-AF65-F5344CB8AC3E}">
        <p14:creationId xmlns:p14="http://schemas.microsoft.com/office/powerpoint/2010/main" val="348355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DB8B-28C1-4D0B-BDC6-9C7798076AEF}"/>
              </a:ext>
            </a:extLst>
          </p:cNvPr>
          <p:cNvSpPr>
            <a:spLocks noGrp="1"/>
          </p:cNvSpPr>
          <p:nvPr>
            <p:ph type="title"/>
          </p:nvPr>
        </p:nvSpPr>
        <p:spPr/>
        <p:txBody>
          <a:bodyPr/>
          <a:lstStyle/>
          <a:p>
            <a:r>
              <a:rPr lang="en-US"/>
              <a:t>Targeted Assistance Program Caseload</a:t>
            </a:r>
          </a:p>
        </p:txBody>
      </p:sp>
      <p:sp>
        <p:nvSpPr>
          <p:cNvPr id="3" name="Content Placeholder 2">
            <a:extLst>
              <a:ext uri="{FF2B5EF4-FFF2-40B4-BE49-F238E27FC236}">
                <a16:creationId xmlns:a16="http://schemas.microsoft.com/office/drawing/2014/main" id="{E7D5015D-7260-4673-B09E-84ACF3A1384C}"/>
              </a:ext>
            </a:extLst>
          </p:cNvPr>
          <p:cNvSpPr>
            <a:spLocks noGrp="1"/>
          </p:cNvSpPr>
          <p:nvPr>
            <p:ph sz="quarter" idx="10"/>
          </p:nvPr>
        </p:nvSpPr>
        <p:spPr/>
        <p:txBody>
          <a:bodyPr/>
          <a:lstStyle/>
          <a:p>
            <a:pPr marL="457200" indent="-457200">
              <a:buFont typeface="Arial" panose="020B0604020202020204" pitchFamily="34" charset="0"/>
              <a:buChar char="•"/>
            </a:pPr>
            <a:r>
              <a:rPr lang="en-US" sz="2600"/>
              <a:t>Those students most at-risk to not meet state standards, per </a:t>
            </a:r>
            <a:r>
              <a:rPr lang="en-US" sz="2600" b="1"/>
              <a:t>local criteria that is objective, includes multiple measures and is uniformly applied</a:t>
            </a:r>
          </a:p>
          <a:p>
            <a:pPr marL="457200" indent="-457200">
              <a:buFont typeface="Arial" panose="020B0604020202020204" pitchFamily="34" charset="0"/>
              <a:buChar char="•"/>
            </a:pPr>
            <a:r>
              <a:rPr lang="en-US" sz="2600"/>
              <a:t>Caseload includes students who are:</a:t>
            </a:r>
          </a:p>
          <a:p>
            <a:pPr lvl="1"/>
            <a:r>
              <a:rPr lang="en-US" sz="2600"/>
              <a:t>homeless 	</a:t>
            </a:r>
          </a:p>
          <a:p>
            <a:pPr lvl="1"/>
            <a:r>
              <a:rPr lang="en-US" sz="2600"/>
              <a:t>migrant</a:t>
            </a:r>
          </a:p>
          <a:p>
            <a:pPr lvl="1"/>
            <a:r>
              <a:rPr lang="en-US" sz="2600"/>
              <a:t>in foster care  </a:t>
            </a:r>
          </a:p>
          <a:p>
            <a:pPr lvl="1"/>
            <a:r>
              <a:rPr lang="en-US" sz="2600"/>
              <a:t>served by an institution for neglected or delinquent students</a:t>
            </a:r>
          </a:p>
          <a:p>
            <a:endParaRPr lang="en-US"/>
          </a:p>
        </p:txBody>
      </p:sp>
    </p:spTree>
    <p:extLst>
      <p:ext uri="{BB962C8B-B14F-4D97-AF65-F5344CB8AC3E}">
        <p14:creationId xmlns:p14="http://schemas.microsoft.com/office/powerpoint/2010/main" val="225736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885307"/>
            <a:ext cx="8153400" cy="1470025"/>
          </a:xfrm>
        </p:spPr>
        <p:txBody>
          <a:bodyPr/>
          <a:lstStyle/>
          <a:p>
            <a:r>
              <a:rPr lang="en-US" sz="4000">
                <a:latin typeface="Franklin Gothic Medium" panose="020B0603020102020204" pitchFamily="34" charset="0"/>
              </a:rPr>
              <a:t>Title I, Part A</a:t>
            </a:r>
            <a:br>
              <a:rPr lang="en-US" sz="4000">
                <a:latin typeface="Franklin Gothic Medium" panose="020B0603020102020204" pitchFamily="34" charset="0"/>
              </a:rPr>
            </a:br>
            <a:r>
              <a:rPr lang="en-US" sz="4000">
                <a:latin typeface="Franklin Gothic Medium" panose="020B0603020102020204" pitchFamily="34" charset="0"/>
              </a:rPr>
              <a:t>Schoolwide Program</a:t>
            </a:r>
          </a:p>
        </p:txBody>
      </p:sp>
      <p:pic>
        <p:nvPicPr>
          <p:cNvPr id="7" name="Picture 6" descr="A picture of children sitting in a classroom.">
            <a:extLst>
              <a:ext uri="{FF2B5EF4-FFF2-40B4-BE49-F238E27FC236}">
                <a16:creationId xmlns:a16="http://schemas.microsoft.com/office/drawing/2014/main" id="{B0A24936-5DB8-4579-8E83-EDE88455B0EB}"/>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533650" y="2667000"/>
            <a:ext cx="4076700" cy="3017644"/>
          </a:xfrm>
          <a:prstGeom prst="rect">
            <a:avLst/>
          </a:prstGeom>
        </p:spPr>
      </p:pic>
    </p:spTree>
    <p:extLst>
      <p:ext uri="{BB962C8B-B14F-4D97-AF65-F5344CB8AC3E}">
        <p14:creationId xmlns:p14="http://schemas.microsoft.com/office/powerpoint/2010/main" val="265870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86871"/>
            <a:ext cx="8229600" cy="1143000"/>
          </a:xfrm>
        </p:spPr>
        <p:txBody>
          <a:bodyPr>
            <a:normAutofit/>
          </a:bodyPr>
          <a:lstStyle/>
          <a:p>
            <a:r>
              <a:rPr lang="en-US" sz="4000"/>
              <a:t>Schoolwide Program</a:t>
            </a:r>
          </a:p>
        </p:txBody>
      </p:sp>
      <p:sp>
        <p:nvSpPr>
          <p:cNvPr id="4" name="Content Placeholder 3"/>
          <p:cNvSpPr>
            <a:spLocks noGrp="1"/>
          </p:cNvSpPr>
          <p:nvPr>
            <p:ph sz="quarter" idx="10"/>
          </p:nvPr>
        </p:nvSpPr>
        <p:spPr>
          <a:xfrm>
            <a:off x="762000" y="1429871"/>
            <a:ext cx="7772400" cy="4666129"/>
          </a:xfrm>
        </p:spPr>
        <p:txBody>
          <a:bodyPr/>
          <a:lstStyle/>
          <a:p>
            <a:pPr marL="457200" indent="-457200">
              <a:buFont typeface="Arial" panose="020B0604020202020204" pitchFamily="34" charset="0"/>
              <a:buChar char="•"/>
            </a:pPr>
            <a:r>
              <a:rPr lang="en-US" sz="2800"/>
              <a:t>Section 1114 of ESSA</a:t>
            </a:r>
            <a:endParaRPr lang="en-US" sz="2400"/>
          </a:p>
          <a:p>
            <a:r>
              <a:rPr lang="en-US" sz="2400"/>
              <a:t>To be eligible for a SWP the school needs to:</a:t>
            </a:r>
          </a:p>
          <a:p>
            <a:pPr marL="457200" indent="-457200">
              <a:buFont typeface="+mj-lt"/>
              <a:buAutoNum type="alphaLcParenR"/>
            </a:pPr>
            <a:r>
              <a:rPr lang="en-US" sz="2400"/>
              <a:t>have at least 40% or more of its children from low-income families; or</a:t>
            </a:r>
          </a:p>
          <a:p>
            <a:pPr marL="457200" indent="-457200">
              <a:buFont typeface="+mj-lt"/>
              <a:buAutoNum type="alphaLcParenR"/>
            </a:pPr>
            <a:r>
              <a:rPr lang="en-US" sz="2400"/>
              <a:t>seek a waiver from the state if they are below the 40% threshold</a:t>
            </a:r>
          </a:p>
          <a:p>
            <a:pPr marL="342900" indent="-342900">
              <a:buFont typeface="Arial" panose="020B0604020202020204" pitchFamily="34" charset="0"/>
              <a:buChar char="•"/>
            </a:pPr>
            <a:r>
              <a:rPr lang="en-US" sz="2400"/>
              <a:t>Schoolwide Programs use Title I-A funds to upgrade the entire academic program at an eligible school. </a:t>
            </a:r>
          </a:p>
          <a:p>
            <a:pPr marL="342900" indent="-342900">
              <a:buFont typeface="Arial" panose="020B0604020202020204" pitchFamily="34" charset="0"/>
              <a:buChar char="•"/>
            </a:pPr>
            <a:r>
              <a:rPr lang="en-US" sz="2400"/>
              <a:t>SWPs funds can serve all students and teachers within that particular school</a:t>
            </a:r>
          </a:p>
          <a:p>
            <a:endParaRPr lang="en-US" sz="2800"/>
          </a:p>
        </p:txBody>
      </p:sp>
    </p:spTree>
    <p:extLst>
      <p:ext uri="{BB962C8B-B14F-4D97-AF65-F5344CB8AC3E}">
        <p14:creationId xmlns:p14="http://schemas.microsoft.com/office/powerpoint/2010/main" val="64340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86871"/>
            <a:ext cx="8229600" cy="1143000"/>
          </a:xfrm>
        </p:spPr>
        <p:txBody>
          <a:bodyPr>
            <a:normAutofit fontScale="90000"/>
          </a:bodyPr>
          <a:lstStyle/>
          <a:p>
            <a:r>
              <a:rPr lang="en-US" sz="4000"/>
              <a:t>Schoolwide Program – Fund Consolidation</a:t>
            </a:r>
          </a:p>
        </p:txBody>
      </p:sp>
      <p:sp>
        <p:nvSpPr>
          <p:cNvPr id="3" name="Content Placeholder 2"/>
          <p:cNvSpPr>
            <a:spLocks noGrp="1"/>
          </p:cNvSpPr>
          <p:nvPr>
            <p:ph sz="quarter" idx="10"/>
          </p:nvPr>
        </p:nvSpPr>
        <p:spPr>
          <a:xfrm>
            <a:off x="332509" y="1600200"/>
            <a:ext cx="8478982" cy="4191000"/>
          </a:xfrm>
        </p:spPr>
        <p:txBody>
          <a:bodyPr/>
          <a:lstStyle/>
          <a:p>
            <a:pPr marL="457200" indent="-457200">
              <a:buFont typeface="Arial" panose="020B0604020202020204" pitchFamily="34" charset="0"/>
              <a:buChar char="•"/>
            </a:pPr>
            <a:r>
              <a:rPr lang="en-US"/>
              <a:t>Schoolwide Programs have the option to consolidate their Title I funds with other federal, state and local funds </a:t>
            </a:r>
          </a:p>
          <a:p>
            <a:pPr marL="457200" indent="-457200">
              <a:buFont typeface="Arial" panose="020B0604020202020204" pitchFamily="34" charset="0"/>
              <a:buChar char="•"/>
            </a:pPr>
            <a:r>
              <a:rPr lang="en-US"/>
              <a:t>Provides flexibility to allocate all available resources effectively and efficiently</a:t>
            </a:r>
          </a:p>
          <a:p>
            <a:pPr marL="457200" indent="-457200">
              <a:buFont typeface="Arial" panose="020B0604020202020204" pitchFamily="34" charset="0"/>
              <a:buChar char="•"/>
            </a:pPr>
            <a:r>
              <a:rPr lang="en-US"/>
              <a:t>May aid in short comings/limited resources</a:t>
            </a:r>
          </a:p>
        </p:txBody>
      </p:sp>
    </p:spTree>
    <p:extLst>
      <p:ext uri="{BB962C8B-B14F-4D97-AF65-F5344CB8AC3E}">
        <p14:creationId xmlns:p14="http://schemas.microsoft.com/office/powerpoint/2010/main" val="10465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BA4F-2CB8-400F-9C21-C60D0FC84B11}"/>
              </a:ext>
            </a:extLst>
          </p:cNvPr>
          <p:cNvSpPr>
            <a:spLocks noGrp="1"/>
          </p:cNvSpPr>
          <p:nvPr>
            <p:ph type="title"/>
          </p:nvPr>
        </p:nvSpPr>
        <p:spPr/>
        <p:txBody>
          <a:bodyPr>
            <a:normAutofit fontScale="90000"/>
          </a:bodyPr>
          <a:lstStyle/>
          <a:p>
            <a:r>
              <a:rPr lang="en-US"/>
              <a:t>Schoolwide Program – Fund Consolidation, cont.</a:t>
            </a:r>
          </a:p>
        </p:txBody>
      </p:sp>
      <p:sp>
        <p:nvSpPr>
          <p:cNvPr id="3" name="Content Placeholder 2">
            <a:extLst>
              <a:ext uri="{FF2B5EF4-FFF2-40B4-BE49-F238E27FC236}">
                <a16:creationId xmlns:a16="http://schemas.microsoft.com/office/drawing/2014/main" id="{A90BD4E8-C204-45EC-8AF5-0A28B6EA4082}"/>
              </a:ext>
            </a:extLst>
          </p:cNvPr>
          <p:cNvSpPr>
            <a:spLocks noGrp="1"/>
          </p:cNvSpPr>
          <p:nvPr>
            <p:ph sz="quarter" idx="10"/>
          </p:nvPr>
        </p:nvSpPr>
        <p:spPr/>
        <p:txBody>
          <a:bodyPr/>
          <a:lstStyle/>
          <a:p>
            <a:pPr marL="457200" indent="-457200">
              <a:buFont typeface="Arial" panose="020B0604020202020204" pitchFamily="34" charset="0"/>
              <a:buChar char="•"/>
            </a:pPr>
            <a:r>
              <a:rPr lang="en-US"/>
              <a:t>A school is not required to meet most of the statutory and regulatory requirements of the pooled formula Federal programs, provided it meets the intent and purposes of those programs</a:t>
            </a:r>
          </a:p>
          <a:p>
            <a:pPr marL="457200" indent="-457200">
              <a:buFont typeface="Arial" panose="020B0604020202020204" pitchFamily="34" charset="0"/>
              <a:buChar char="•"/>
            </a:pPr>
            <a:r>
              <a:rPr lang="en-US"/>
              <a:t>When consolidating, the funds are not proportional (dollar for dollar) to the original funding source</a:t>
            </a:r>
          </a:p>
          <a:p>
            <a:endParaRPr lang="en-US"/>
          </a:p>
        </p:txBody>
      </p:sp>
    </p:spTree>
    <p:extLst>
      <p:ext uri="{BB962C8B-B14F-4D97-AF65-F5344CB8AC3E}">
        <p14:creationId xmlns:p14="http://schemas.microsoft.com/office/powerpoint/2010/main" val="274425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Which Funds?</a:t>
            </a:r>
          </a:p>
        </p:txBody>
      </p:sp>
      <p:sp>
        <p:nvSpPr>
          <p:cNvPr id="3" name="Content Placeholder 2"/>
          <p:cNvSpPr>
            <a:spLocks noGrp="1"/>
          </p:cNvSpPr>
          <p:nvPr>
            <p:ph sz="quarter" idx="10"/>
          </p:nvPr>
        </p:nvSpPr>
        <p:spPr>
          <a:xfrm>
            <a:off x="457200" y="1600200"/>
            <a:ext cx="8077200" cy="4495800"/>
          </a:xfrm>
        </p:spPr>
        <p:txBody>
          <a:bodyPr/>
          <a:lstStyle/>
          <a:p>
            <a:pPr marL="457200" indent="-457200">
              <a:buFont typeface="Arial" panose="020B0604020202020204" pitchFamily="34" charset="0"/>
              <a:buChar char="•"/>
            </a:pPr>
            <a:r>
              <a:rPr lang="en-US" sz="3000"/>
              <a:t>All federal education funds—formula and discretionary/competitive administered by the U.S. DOE*</a:t>
            </a:r>
          </a:p>
          <a:p>
            <a:pPr marL="457200" indent="-457200">
              <a:buFont typeface="Arial" panose="020B0604020202020204" pitchFamily="34" charset="0"/>
              <a:buChar char="•"/>
            </a:pPr>
            <a:r>
              <a:rPr lang="en-US" sz="3000"/>
              <a:t>State and Local funds, unless not allowed</a:t>
            </a:r>
          </a:p>
          <a:p>
            <a:endParaRPr lang="en-US" sz="3000"/>
          </a:p>
          <a:p>
            <a:r>
              <a:rPr lang="en-US" sz="3000"/>
              <a:t>*IDEA, Indian Education (Title VI), 21</a:t>
            </a:r>
            <a:r>
              <a:rPr lang="en-US" sz="3000" baseline="30000"/>
              <a:t>st</a:t>
            </a:r>
            <a:r>
              <a:rPr lang="en-US" sz="3000"/>
              <a:t> Century (Title IVB), Migrant Education (Title IC) and English Language Acquisition (Title III) carry additional requirements.</a:t>
            </a:r>
          </a:p>
        </p:txBody>
      </p:sp>
    </p:spTree>
    <p:extLst>
      <p:ext uri="{BB962C8B-B14F-4D97-AF65-F5344CB8AC3E}">
        <p14:creationId xmlns:p14="http://schemas.microsoft.com/office/powerpoint/2010/main" val="352453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a:t>Two types: Targeted vs. Schoolwide</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655565186"/>
              </p:ext>
            </p:extLst>
          </p:nvPr>
        </p:nvGraphicFramePr>
        <p:xfrm>
          <a:off x="304800" y="1208575"/>
          <a:ext cx="8534400" cy="5391517"/>
        </p:xfrm>
        <a:graphic>
          <a:graphicData uri="http://schemas.openxmlformats.org/drawingml/2006/table">
            <a:tbl>
              <a:tblPr firstRow="1" bandRow="1">
                <a:tableStyleId>{5C22544A-7EE6-4342-B048-85BDC9FD1C3A}</a:tableStyleId>
              </a:tblPr>
              <a:tblGrid>
                <a:gridCol w="4237892">
                  <a:extLst>
                    <a:ext uri="{9D8B030D-6E8A-4147-A177-3AD203B41FA5}">
                      <a16:colId xmlns:a16="http://schemas.microsoft.com/office/drawing/2014/main" val="1756523741"/>
                    </a:ext>
                  </a:extLst>
                </a:gridCol>
                <a:gridCol w="4296508">
                  <a:extLst>
                    <a:ext uri="{9D8B030D-6E8A-4147-A177-3AD203B41FA5}">
                      <a16:colId xmlns:a16="http://schemas.microsoft.com/office/drawing/2014/main" val="3557488740"/>
                    </a:ext>
                  </a:extLst>
                </a:gridCol>
              </a:tblGrid>
              <a:tr h="437431">
                <a:tc>
                  <a:txBody>
                    <a:bodyPr/>
                    <a:lstStyle/>
                    <a:p>
                      <a:r>
                        <a:rPr lang="en-US"/>
                        <a:t>Targeted Assistance Program</a:t>
                      </a:r>
                    </a:p>
                  </a:txBody>
                  <a:tcPr/>
                </a:tc>
                <a:tc>
                  <a:txBody>
                    <a:bodyPr/>
                    <a:lstStyle/>
                    <a:p>
                      <a:r>
                        <a:rPr lang="en-US"/>
                        <a:t>Schoolwide</a:t>
                      </a:r>
                      <a:r>
                        <a:rPr lang="en-US" baseline="0"/>
                        <a:t> Program (SWP)</a:t>
                      </a:r>
                      <a:endParaRPr lang="en-US"/>
                    </a:p>
                  </a:txBody>
                  <a:tcPr/>
                </a:tc>
                <a:extLst>
                  <a:ext uri="{0D108BD9-81ED-4DB2-BD59-A6C34878D82A}">
                    <a16:rowId xmlns:a16="http://schemas.microsoft.com/office/drawing/2014/main" val="3045220685"/>
                  </a:ext>
                </a:extLst>
              </a:tr>
              <a:tr h="823400">
                <a:tc>
                  <a:txBody>
                    <a:bodyPr/>
                    <a:lstStyle/>
                    <a:p>
                      <a:pPr algn="l"/>
                      <a:r>
                        <a:rPr lang="en-US" sz="1800"/>
                        <a:t>Services and resources are targeted only towards students identified as most at-risk (“caseload”)</a:t>
                      </a:r>
                    </a:p>
                  </a:txBody>
                  <a:tcPr/>
                </a:tc>
                <a:tc>
                  <a:txBody>
                    <a:bodyPr/>
                    <a:lstStyle/>
                    <a:p>
                      <a:pPr algn="l"/>
                      <a:r>
                        <a:rPr lang="en-US" sz="1800"/>
                        <a:t>Services must be designed to help at-risk students but may include whole-school activities and serve all students. Funds are used to upgrade entire educational</a:t>
                      </a:r>
                      <a:r>
                        <a:rPr lang="en-US" sz="1800" baseline="0"/>
                        <a:t> program.</a:t>
                      </a:r>
                      <a:endParaRPr lang="en-US" sz="1800"/>
                    </a:p>
                  </a:txBody>
                  <a:tcPr/>
                </a:tc>
                <a:extLst>
                  <a:ext uri="{0D108BD9-81ED-4DB2-BD59-A6C34878D82A}">
                    <a16:rowId xmlns:a16="http://schemas.microsoft.com/office/drawing/2014/main" val="3621755892"/>
                  </a:ext>
                </a:extLst>
              </a:tr>
              <a:tr h="122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Schools</a:t>
                      </a:r>
                      <a:r>
                        <a:rPr lang="en-US" sz="1800" baseline="0"/>
                        <a:t> that </a:t>
                      </a:r>
                      <a:r>
                        <a:rPr lang="en-US" sz="1800" b="0" baseline="0"/>
                        <a:t>have a low-income rate of </a:t>
                      </a:r>
                      <a:r>
                        <a:rPr lang="en-US" sz="1800" baseline="0"/>
                        <a:t>35% or greater, </a:t>
                      </a:r>
                      <a:r>
                        <a:rPr lang="en-US" sz="1800" b="1" baseline="0"/>
                        <a:t>or</a:t>
                      </a:r>
                      <a:r>
                        <a:rPr lang="en-US" sz="1800" baseline="0"/>
                        <a:t> schools that have a low-income </a:t>
                      </a:r>
                      <a:r>
                        <a:rPr lang="en-US" sz="1800" baseline="0">
                          <a:latin typeface="Palatino Linotype (Body)"/>
                        </a:rPr>
                        <a:t>rate</a:t>
                      </a:r>
                      <a:r>
                        <a:rPr lang="en-US" sz="1800" b="0" i="0" kern="1200">
                          <a:solidFill>
                            <a:schemeClr val="dk1"/>
                          </a:solidFill>
                          <a:effectLst/>
                          <a:latin typeface="Palatino Linotype (Body)"/>
                          <a:ea typeface="+mn-ea"/>
                          <a:cs typeface="+mn-cs"/>
                        </a:rPr>
                        <a:t> ≥ </a:t>
                      </a:r>
                      <a:r>
                        <a:rPr lang="en-US" sz="1800" baseline="0">
                          <a:latin typeface="Palatino Linotype (Body)"/>
                        </a:rPr>
                        <a:t>the district poverty average </a:t>
                      </a:r>
                      <a:r>
                        <a:rPr lang="en-US" sz="1800" b="1" baseline="0">
                          <a:latin typeface="Palatino Linotype (Body)"/>
                        </a:rPr>
                        <a:t>or</a:t>
                      </a:r>
                      <a:r>
                        <a:rPr lang="en-US" sz="1800" baseline="0">
                          <a:latin typeface="Palatino Linotype (Body)"/>
                        </a:rPr>
                        <a:t> schools that have a low-income rate </a:t>
                      </a:r>
                      <a:r>
                        <a:rPr lang="en-US" sz="1800" b="0" i="0" kern="1200">
                          <a:solidFill>
                            <a:schemeClr val="dk1"/>
                          </a:solidFill>
                          <a:effectLst/>
                          <a:latin typeface="Palatino Linotype (Body)"/>
                          <a:ea typeface="+mn-ea"/>
                          <a:cs typeface="+mn-cs"/>
                        </a:rPr>
                        <a:t>≥ </a:t>
                      </a:r>
                      <a:r>
                        <a:rPr lang="en-US" sz="1800" baseline="0">
                          <a:latin typeface="Palatino Linotype (Body)"/>
                        </a:rPr>
                        <a:t>the </a:t>
                      </a:r>
                      <a:r>
                        <a:rPr lang="en-US" sz="1800" baseline="0"/>
                        <a:t>grade span average </a:t>
                      </a:r>
                    </a:p>
                    <a:p>
                      <a:pPr algn="l"/>
                      <a:r>
                        <a:rPr lang="en-US" sz="1800" baseline="0"/>
                        <a:t>*Free/reduced lunch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Schools</a:t>
                      </a:r>
                      <a:r>
                        <a:rPr lang="en-US" sz="1800" baseline="0"/>
                        <a:t> with a low-come rate of </a:t>
                      </a:r>
                      <a:r>
                        <a:rPr lang="en-US" sz="1800"/>
                        <a:t>40%or greater </a:t>
                      </a:r>
                      <a:r>
                        <a:rPr lang="en-US" sz="1800" baseline="0"/>
                        <a:t>(unless school receives a state waiver).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a:t>*Schools may still choose to be a Targeted Assistance Program</a:t>
                      </a:r>
                      <a:endParaRPr lang="en-US" sz="1800"/>
                    </a:p>
                  </a:txBody>
                  <a:tcPr/>
                </a:tc>
                <a:extLst>
                  <a:ext uri="{0D108BD9-81ED-4DB2-BD59-A6C34878D82A}">
                    <a16:rowId xmlns:a16="http://schemas.microsoft.com/office/drawing/2014/main" val="3505877013"/>
                  </a:ext>
                </a:extLst>
              </a:tr>
              <a:tr h="675089">
                <a:tc>
                  <a:txBody>
                    <a:bodyPr/>
                    <a:lstStyle/>
                    <a:p>
                      <a:pPr algn="l"/>
                      <a:r>
                        <a:rPr lang="en-US" sz="1800"/>
                        <a:t>Only staff implementing title I program may use funds for professional learning</a:t>
                      </a:r>
                    </a:p>
                  </a:txBody>
                  <a:tcPr/>
                </a:tc>
                <a:tc>
                  <a:txBody>
                    <a:bodyPr/>
                    <a:lstStyle/>
                    <a:p>
                      <a:pPr algn="l"/>
                      <a:r>
                        <a:rPr lang="en-US" sz="1800"/>
                        <a:t>All school staff are eligible to participate in title I funded professional learning</a:t>
                      </a:r>
                    </a:p>
                  </a:txBody>
                  <a:tcPr/>
                </a:tc>
                <a:extLst>
                  <a:ext uri="{0D108BD9-81ED-4DB2-BD59-A6C34878D82A}">
                    <a16:rowId xmlns:a16="http://schemas.microsoft.com/office/drawing/2014/main" val="1203655972"/>
                  </a:ext>
                </a:extLst>
              </a:tr>
              <a:tr h="1078597">
                <a:tc>
                  <a:txBody>
                    <a:bodyPr/>
                    <a:lstStyle/>
                    <a:p>
                      <a:pPr algn="l"/>
                      <a:r>
                        <a:rPr lang="en-US" sz="1800"/>
                        <a:t>Title</a:t>
                      </a:r>
                      <a:r>
                        <a:rPr lang="en-US" sz="1800" baseline="0"/>
                        <a:t> I, Part A funds only</a:t>
                      </a:r>
                    </a:p>
                  </a:txBody>
                  <a:tcPr/>
                </a:tc>
                <a:tc>
                  <a:txBody>
                    <a:bodyPr/>
                    <a:lstStyle/>
                    <a:p>
                      <a:pPr algn="l"/>
                      <a:r>
                        <a:rPr lang="en-US" sz="1800"/>
                        <a:t>Title I, Part A funds can be</a:t>
                      </a:r>
                      <a:r>
                        <a:rPr lang="en-US" sz="1800" baseline="0"/>
                        <a:t> consolidated with other Federal, State, and local funds</a:t>
                      </a:r>
                      <a:endParaRPr lang="en-US" sz="1800"/>
                    </a:p>
                  </a:txBody>
                  <a:tcPr/>
                </a:tc>
                <a:extLst>
                  <a:ext uri="{0D108BD9-81ED-4DB2-BD59-A6C34878D82A}">
                    <a16:rowId xmlns:a16="http://schemas.microsoft.com/office/drawing/2014/main" val="4195067011"/>
                  </a:ext>
                </a:extLst>
              </a:tr>
            </a:tbl>
          </a:graphicData>
        </a:graphic>
      </p:graphicFrame>
    </p:spTree>
    <p:extLst>
      <p:ext uri="{BB962C8B-B14F-4D97-AF65-F5344CB8AC3E}">
        <p14:creationId xmlns:p14="http://schemas.microsoft.com/office/powerpoint/2010/main" val="416861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447800"/>
            <a:ext cx="7772400" cy="1219200"/>
          </a:xfrm>
        </p:spPr>
        <p:txBody>
          <a:bodyPr/>
          <a:lstStyle/>
          <a:p>
            <a:r>
              <a:rPr lang="en-US" altLang="en-US" sz="4000">
                <a:latin typeface="Franklin Gothic Medium" panose="020B0603020102020204" pitchFamily="34" charset="0"/>
              </a:rPr>
              <a:t>Title I, Part A Requirements</a:t>
            </a:r>
            <a:br>
              <a:rPr lang="en-US" altLang="en-US" sz="3600">
                <a:latin typeface="Franklin Gothic Medium" panose="020B0603020102020204" pitchFamily="34" charset="0"/>
              </a:rPr>
            </a:br>
            <a:endParaRPr lang="en-US" altLang="en-US" sz="3600"/>
          </a:p>
        </p:txBody>
      </p:sp>
      <p:pic>
        <p:nvPicPr>
          <p:cNvPr id="4" name="Picture 3" descr="A picture of a school with community, child and family written along the bottom implying that it takes all those individuals to make up the supports for students to be successful in school. ">
            <a:extLst>
              <a:ext uri="{FF2B5EF4-FFF2-40B4-BE49-F238E27FC236}">
                <a16:creationId xmlns:a16="http://schemas.microsoft.com/office/drawing/2014/main" id="{563B5948-7B08-4D1A-95F8-AB4FEA746380}"/>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831181" y="2971800"/>
            <a:ext cx="5481638" cy="2716807"/>
          </a:xfrm>
          <a:prstGeom prst="rect">
            <a:avLst/>
          </a:prstGeom>
        </p:spPr>
      </p:pic>
    </p:spTree>
    <p:extLst>
      <p:ext uri="{BB962C8B-B14F-4D97-AF65-F5344CB8AC3E}">
        <p14:creationId xmlns:p14="http://schemas.microsoft.com/office/powerpoint/2010/main" val="331222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B9CE-CCCE-4963-8776-DE40AC559269}"/>
              </a:ext>
            </a:extLst>
          </p:cNvPr>
          <p:cNvSpPr>
            <a:spLocks noGrp="1"/>
          </p:cNvSpPr>
          <p:nvPr>
            <p:ph type="title"/>
          </p:nvPr>
        </p:nvSpPr>
        <p:spPr/>
        <p:txBody>
          <a:bodyPr>
            <a:noAutofit/>
          </a:bodyPr>
          <a:lstStyle/>
          <a:p>
            <a:r>
              <a:rPr lang="en-US" sz="4000"/>
              <a:t>3 Fiscal Tests of Title I</a:t>
            </a:r>
          </a:p>
        </p:txBody>
      </p:sp>
      <p:sp>
        <p:nvSpPr>
          <p:cNvPr id="3" name="Content Placeholder 2">
            <a:extLst>
              <a:ext uri="{FF2B5EF4-FFF2-40B4-BE49-F238E27FC236}">
                <a16:creationId xmlns:a16="http://schemas.microsoft.com/office/drawing/2014/main" id="{7D313F67-22D2-463B-932D-CE4664BCE667}"/>
              </a:ext>
            </a:extLst>
          </p:cNvPr>
          <p:cNvSpPr>
            <a:spLocks noGrp="1"/>
          </p:cNvSpPr>
          <p:nvPr>
            <p:ph sz="quarter" idx="10"/>
          </p:nvPr>
        </p:nvSpPr>
        <p:spPr/>
        <p:txBody>
          <a:bodyPr/>
          <a:lstStyle/>
          <a:p>
            <a:pPr marL="457200" indent="-457200">
              <a:buFont typeface="Arial" panose="020B0604020202020204" pitchFamily="34" charset="0"/>
              <a:buChar char="•"/>
            </a:pPr>
            <a:r>
              <a:rPr lang="en-US" sz="2800"/>
              <a:t>Include: Comparability, Supplement Not Supplant (SNS) and Maintenance of Effort</a:t>
            </a:r>
          </a:p>
          <a:p>
            <a:pPr marL="457200" indent="-457200">
              <a:buFont typeface="Arial" panose="020B0604020202020204" pitchFamily="34" charset="0"/>
              <a:buChar char="•"/>
            </a:pPr>
            <a:r>
              <a:rPr lang="en-US" sz="2800"/>
              <a:t>Ensure that Title I, Part A funds are used to provide services that are in addition to the regular services normally provided by an LEA for participating children</a:t>
            </a:r>
          </a:p>
          <a:p>
            <a:pPr marL="457200" indent="-457200">
              <a:buFont typeface="Arial" panose="020B0604020202020204" pitchFamily="34" charset="0"/>
              <a:buChar char="•"/>
            </a:pPr>
            <a:r>
              <a:rPr lang="en-US" sz="2800"/>
              <a:t>Ensure that the Federal investment has an impact on at-risk students the program is designed to serve</a:t>
            </a:r>
          </a:p>
        </p:txBody>
      </p:sp>
    </p:spTree>
    <p:extLst>
      <p:ext uri="{BB962C8B-B14F-4D97-AF65-F5344CB8AC3E}">
        <p14:creationId xmlns:p14="http://schemas.microsoft.com/office/powerpoint/2010/main" val="112325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0164-0212-4863-AD76-CEBF8C756C78}"/>
              </a:ext>
            </a:extLst>
          </p:cNvPr>
          <p:cNvSpPr>
            <a:spLocks noGrp="1"/>
          </p:cNvSpPr>
          <p:nvPr>
            <p:ph type="title"/>
          </p:nvPr>
        </p:nvSpPr>
        <p:spPr/>
        <p:txBody>
          <a:bodyPr>
            <a:normAutofit/>
          </a:bodyPr>
          <a:lstStyle/>
          <a:p>
            <a:r>
              <a:rPr lang="en-US" altLang="en-US" sz="4000"/>
              <a:t>Resources</a:t>
            </a:r>
            <a:endParaRPr lang="en-US" sz="4000"/>
          </a:p>
        </p:txBody>
      </p:sp>
      <p:sp>
        <p:nvSpPr>
          <p:cNvPr id="3" name="Content Placeholder 2">
            <a:extLst>
              <a:ext uri="{FF2B5EF4-FFF2-40B4-BE49-F238E27FC236}">
                <a16:creationId xmlns:a16="http://schemas.microsoft.com/office/drawing/2014/main" id="{75DEB68A-A5B7-4AAA-9016-A46ACF1224C6}"/>
              </a:ext>
            </a:extLst>
          </p:cNvPr>
          <p:cNvSpPr>
            <a:spLocks noGrp="1"/>
          </p:cNvSpPr>
          <p:nvPr>
            <p:ph sz="quarter" idx="10"/>
          </p:nvPr>
        </p:nvSpPr>
        <p:spPr/>
        <p:txBody>
          <a:bodyPr/>
          <a:lstStyle/>
          <a:p>
            <a:r>
              <a:rPr lang="en-US" sz="3100"/>
              <a:t>Resources and guidance referenced during this session can be found on the AOE website:</a:t>
            </a:r>
          </a:p>
          <a:p>
            <a:pPr lvl="1">
              <a:buFont typeface="Arial" panose="020B0604020202020204" pitchFamily="34" charset="0"/>
              <a:buChar char="•"/>
            </a:pPr>
            <a:r>
              <a:rPr lang="en-US" sz="3100"/>
              <a:t>Go to education.vermont.gov</a:t>
            </a:r>
          </a:p>
          <a:p>
            <a:pPr lvl="1">
              <a:buFont typeface="Arial" panose="020B0604020202020204" pitchFamily="34" charset="0"/>
              <a:buChar char="•"/>
            </a:pPr>
            <a:r>
              <a:rPr lang="en-US" sz="3100"/>
              <a:t>In the left-hand sidebar, click on </a:t>
            </a:r>
          </a:p>
          <a:p>
            <a:pPr marL="1371577" lvl="2" indent="-457200">
              <a:buFont typeface="+mj-lt"/>
              <a:buAutoNum type="arabicPeriod"/>
            </a:pPr>
            <a:r>
              <a:rPr lang="en-US" sz="3100"/>
              <a:t>“Student Support”</a:t>
            </a:r>
            <a:endParaRPr lang="en-US" sz="3100">
              <a:sym typeface="Wingdings" panose="05000000000000000000" pitchFamily="2" charset="2"/>
            </a:endParaRPr>
          </a:p>
          <a:p>
            <a:pPr marL="1371577" lvl="2" indent="-457200">
              <a:buFont typeface="+mj-lt"/>
              <a:buAutoNum type="arabicPeriod"/>
            </a:pPr>
            <a:r>
              <a:rPr lang="en-US" sz="3100">
                <a:sym typeface="Wingdings" panose="05000000000000000000" pitchFamily="2" charset="2"/>
              </a:rPr>
              <a:t>“Federal Programs Under ESSA” </a:t>
            </a:r>
          </a:p>
          <a:p>
            <a:pPr marL="1371577" lvl="2" indent="-457200">
              <a:buFont typeface="+mj-lt"/>
              <a:buAutoNum type="arabicPeriod"/>
            </a:pPr>
            <a:r>
              <a:rPr lang="en-US" sz="3100">
                <a:sym typeface="Wingdings" panose="05000000000000000000" pitchFamily="2" charset="2"/>
              </a:rPr>
              <a:t>“Consolidated Federal Programs”</a:t>
            </a:r>
            <a:endParaRPr lang="en-US" altLang="en-US" sz="3100"/>
          </a:p>
        </p:txBody>
      </p:sp>
    </p:spTree>
    <p:extLst>
      <p:ext uri="{BB962C8B-B14F-4D97-AF65-F5344CB8AC3E}">
        <p14:creationId xmlns:p14="http://schemas.microsoft.com/office/powerpoint/2010/main" val="275451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5151-9B20-4688-B113-F5A94F742968}"/>
              </a:ext>
            </a:extLst>
          </p:cNvPr>
          <p:cNvSpPr>
            <a:spLocks noGrp="1"/>
          </p:cNvSpPr>
          <p:nvPr>
            <p:ph type="title"/>
          </p:nvPr>
        </p:nvSpPr>
        <p:spPr/>
        <p:txBody>
          <a:bodyPr>
            <a:normAutofit/>
          </a:bodyPr>
          <a:lstStyle/>
          <a:p>
            <a:r>
              <a:rPr lang="en-US" sz="4000"/>
              <a:t>Comparability</a:t>
            </a:r>
          </a:p>
        </p:txBody>
      </p:sp>
      <p:sp>
        <p:nvSpPr>
          <p:cNvPr id="3" name="Content Placeholder 2">
            <a:extLst>
              <a:ext uri="{FF2B5EF4-FFF2-40B4-BE49-F238E27FC236}">
                <a16:creationId xmlns:a16="http://schemas.microsoft.com/office/drawing/2014/main" id="{2F7615BB-ECBC-4F8C-BBE8-05D297B696A8}"/>
              </a:ext>
            </a:extLst>
          </p:cNvPr>
          <p:cNvSpPr>
            <a:spLocks noGrp="1"/>
          </p:cNvSpPr>
          <p:nvPr>
            <p:ph sz="quarter" idx="10"/>
          </p:nvPr>
        </p:nvSpPr>
        <p:spPr>
          <a:xfrm>
            <a:off x="457200" y="1295400"/>
            <a:ext cx="8229600" cy="4800600"/>
          </a:xfrm>
        </p:spPr>
        <p:txBody>
          <a:bodyPr/>
          <a:lstStyle/>
          <a:p>
            <a:pPr marL="457200" indent="-457200">
              <a:buFont typeface="Arial" panose="020B0604020202020204" pitchFamily="34" charset="0"/>
              <a:buChar char="•"/>
            </a:pPr>
            <a:r>
              <a:rPr lang="en-US" sz="2400"/>
              <a:t>Requires an LEA to ensure each title I school receives its fair share of resources from State/local funds so that the LEA does not “discriminate” against title I schools because they are receiving federal funds. </a:t>
            </a:r>
          </a:p>
          <a:p>
            <a:pPr marL="457200" indent="-457200">
              <a:buFont typeface="Arial" panose="020B0604020202020204" pitchFamily="34" charset="0"/>
              <a:buChar char="•"/>
            </a:pPr>
            <a:r>
              <a:rPr lang="en-US" sz="2400"/>
              <a:t>LEA can receive Federal Title I funds only if State and local funds support services in Title I schools that are “at least comparable” to services in non-Title I schools.</a:t>
            </a:r>
          </a:p>
          <a:p>
            <a:pPr marL="457200" indent="-457200">
              <a:buFont typeface="Arial" panose="020B0604020202020204" pitchFamily="34" charset="0"/>
              <a:buChar char="•"/>
            </a:pPr>
            <a:r>
              <a:rPr lang="en-US" sz="2400"/>
              <a:t>LEAs must determine comparability annually. </a:t>
            </a:r>
          </a:p>
          <a:p>
            <a:pPr marL="457200" indent="-457200">
              <a:buFont typeface="Arial" panose="020B0604020202020204" pitchFamily="34" charset="0"/>
              <a:buChar char="•"/>
            </a:pPr>
            <a:r>
              <a:rPr lang="en-US" sz="2400"/>
              <a:t>The Agency of Education (AOE) is only required to collect comparability data at least once every two years. </a:t>
            </a:r>
          </a:p>
          <a:p>
            <a:endParaRPr lang="en-US"/>
          </a:p>
        </p:txBody>
      </p:sp>
    </p:spTree>
    <p:extLst>
      <p:ext uri="{BB962C8B-B14F-4D97-AF65-F5344CB8AC3E}">
        <p14:creationId xmlns:p14="http://schemas.microsoft.com/office/powerpoint/2010/main" val="337398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EEFF-D063-4CCE-8B10-CB9FCA92AB3F}"/>
              </a:ext>
            </a:extLst>
          </p:cNvPr>
          <p:cNvSpPr>
            <a:spLocks noGrp="1"/>
          </p:cNvSpPr>
          <p:nvPr>
            <p:ph type="title"/>
          </p:nvPr>
        </p:nvSpPr>
        <p:spPr/>
        <p:txBody>
          <a:bodyPr/>
          <a:lstStyle/>
          <a:p>
            <a:r>
              <a:rPr lang="en-US"/>
              <a:t>Supplement Not Supplant</a:t>
            </a:r>
          </a:p>
        </p:txBody>
      </p:sp>
      <p:sp>
        <p:nvSpPr>
          <p:cNvPr id="3" name="Text Placeholder 2">
            <a:extLst>
              <a:ext uri="{FF2B5EF4-FFF2-40B4-BE49-F238E27FC236}">
                <a16:creationId xmlns:a16="http://schemas.microsoft.com/office/drawing/2014/main" id="{6E5D77F9-294E-46EE-A677-F03CCDEE9DF6}"/>
              </a:ext>
            </a:extLst>
          </p:cNvPr>
          <p:cNvSpPr>
            <a:spLocks noGrp="1"/>
          </p:cNvSpPr>
          <p:nvPr>
            <p:ph type="body" sz="quarter" idx="10"/>
          </p:nvPr>
        </p:nvSpPr>
        <p:spPr>
          <a:xfrm>
            <a:off x="495300" y="1371600"/>
            <a:ext cx="8153400" cy="3962400"/>
          </a:xfrm>
        </p:spPr>
        <p:txBody>
          <a:bodyPr/>
          <a:lstStyle/>
          <a:p>
            <a:r>
              <a:rPr lang="en-US" sz="2200">
                <a:latin typeface="Palatino Linotype" panose="02040502050505030304" pitchFamily="18" charset="0"/>
              </a:rPr>
              <a:t>Requires that services supported by title I resources do not replace services that an LEA would ordinarily provide to all its students. </a:t>
            </a:r>
          </a:p>
          <a:p>
            <a:r>
              <a:rPr lang="en-US" sz="2200">
                <a:latin typeface="Palatino Linotype" panose="02040502050505030304" pitchFamily="18" charset="0"/>
              </a:rPr>
              <a:t>Title I, Part A funds supplement, and do not supplant (or replace), funds available from State and local sources for the education of students participating in Title I, Part A </a:t>
            </a:r>
            <a:r>
              <a:rPr lang="en-US" sz="2000">
                <a:latin typeface="Palatino Linotype" panose="02040502050505030304" pitchFamily="18" charset="0"/>
              </a:rPr>
              <a:t>programs.</a:t>
            </a:r>
          </a:p>
          <a:p>
            <a:r>
              <a:rPr lang="en-US" sz="2200" b="1"/>
              <a:t>Title I Neutral Budget Methodology </a:t>
            </a:r>
            <a:r>
              <a:rPr lang="en-US" sz="2200"/>
              <a:t>is required showing that state and local funds are allocated without regard for title I status</a:t>
            </a:r>
          </a:p>
        </p:txBody>
      </p:sp>
      <p:pic>
        <p:nvPicPr>
          <p:cNvPr id="4" name="Picture 3" descr="Supplement not supplant regulation out of ESEA section 1118(b)(1)">
            <a:extLst>
              <a:ext uri="{FF2B5EF4-FFF2-40B4-BE49-F238E27FC236}">
                <a16:creationId xmlns:a16="http://schemas.microsoft.com/office/drawing/2014/main" id="{67CD1310-DC64-4688-98DC-9B4D04FF0D51}"/>
              </a:ext>
            </a:extLst>
          </p:cNvPr>
          <p:cNvPicPr>
            <a:picLocks noChangeAspect="1"/>
          </p:cNvPicPr>
          <p:nvPr/>
        </p:nvPicPr>
        <p:blipFill>
          <a:blip r:embed="rId3"/>
          <a:stretch>
            <a:fillRect/>
          </a:stretch>
        </p:blipFill>
        <p:spPr>
          <a:xfrm>
            <a:off x="26377" y="4735798"/>
            <a:ext cx="5562600" cy="2122202"/>
          </a:xfrm>
          <a:prstGeom prst="rect">
            <a:avLst/>
          </a:prstGeom>
        </p:spPr>
      </p:pic>
    </p:spTree>
    <p:extLst>
      <p:ext uri="{BB962C8B-B14F-4D97-AF65-F5344CB8AC3E}">
        <p14:creationId xmlns:p14="http://schemas.microsoft.com/office/powerpoint/2010/main" val="2947650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6DE4-37CE-442F-A39E-4CA183FB30EE}"/>
              </a:ext>
            </a:extLst>
          </p:cNvPr>
          <p:cNvSpPr>
            <a:spLocks noGrp="1"/>
          </p:cNvSpPr>
          <p:nvPr>
            <p:ph type="title"/>
          </p:nvPr>
        </p:nvSpPr>
        <p:spPr/>
        <p:txBody>
          <a:bodyPr>
            <a:normAutofit/>
          </a:bodyPr>
          <a:lstStyle/>
          <a:p>
            <a:r>
              <a:rPr lang="en-US" sz="4000"/>
              <a:t>Maintenance of Effort</a:t>
            </a:r>
          </a:p>
        </p:txBody>
      </p:sp>
      <p:sp>
        <p:nvSpPr>
          <p:cNvPr id="3" name="Content Placeholder 2">
            <a:extLst>
              <a:ext uri="{FF2B5EF4-FFF2-40B4-BE49-F238E27FC236}">
                <a16:creationId xmlns:a16="http://schemas.microsoft.com/office/drawing/2014/main" id="{70FC7A88-BD73-4AFF-A6A6-EAD04217D9F0}"/>
              </a:ext>
            </a:extLst>
          </p:cNvPr>
          <p:cNvSpPr>
            <a:spLocks noGrp="1"/>
          </p:cNvSpPr>
          <p:nvPr>
            <p:ph sz="quarter" idx="10"/>
          </p:nvPr>
        </p:nvSpPr>
        <p:spPr/>
        <p:txBody>
          <a:bodyPr/>
          <a:lstStyle/>
          <a:p>
            <a:pPr marL="457200" indent="-457200">
              <a:buFont typeface="Arial" panose="020B0604020202020204" pitchFamily="34" charset="0"/>
              <a:buChar char="•"/>
            </a:pPr>
            <a:r>
              <a:rPr lang="en-US" sz="2800"/>
              <a:t>Requires that an LEA maintain its expenditures for public education from state and local funds from one year to the next in order to receive title I funds.</a:t>
            </a:r>
          </a:p>
          <a:p>
            <a:pPr marL="457200" indent="-457200">
              <a:buFont typeface="Arial" panose="020B0604020202020204" pitchFamily="34" charset="0"/>
              <a:buChar char="•"/>
            </a:pPr>
            <a:r>
              <a:rPr lang="en-US" sz="2800"/>
              <a:t>Maintenance of Effort (MOE) is a year-by-year analysis (using either per student expenditures or aggregate expenditures of the LEA) to ensure that LEAs maintain a consistent level of non-federal funding to support public education.  </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384187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Title I, Part A Set-Asides at the LEA</a:t>
            </a:r>
          </a:p>
        </p:txBody>
      </p:sp>
      <p:sp>
        <p:nvSpPr>
          <p:cNvPr id="3" name="Text Placeholder 2"/>
          <p:cNvSpPr>
            <a:spLocks noGrp="1"/>
          </p:cNvSpPr>
          <p:nvPr>
            <p:ph type="body" sz="quarter" idx="10"/>
          </p:nvPr>
        </p:nvSpPr>
        <p:spPr>
          <a:xfrm>
            <a:off x="457200" y="1465385"/>
            <a:ext cx="8382000" cy="4953000"/>
          </a:xfrm>
        </p:spPr>
        <p:txBody>
          <a:bodyPr/>
          <a:lstStyle/>
          <a:p>
            <a:pPr eaLnBrk="0" hangingPunct="0">
              <a:spcBef>
                <a:spcPct val="20000"/>
              </a:spcBef>
              <a:spcAft>
                <a:spcPct val="0"/>
              </a:spcAft>
              <a:buClr>
                <a:srgbClr val="000000"/>
              </a:buClr>
              <a:buSzPct val="80000"/>
            </a:pPr>
            <a:endParaRPr lang="en-US" sz="2800" b="1" kern="0">
              <a:solidFill>
                <a:srgbClr val="000000"/>
              </a:solidFill>
            </a:endParaRPr>
          </a:p>
          <a:p>
            <a:pPr eaLnBrk="0" hangingPunct="0">
              <a:spcBef>
                <a:spcPct val="20000"/>
              </a:spcBef>
              <a:spcAft>
                <a:spcPct val="0"/>
              </a:spcAft>
              <a:buClr>
                <a:srgbClr val="000000"/>
              </a:buClr>
              <a:buSzPct val="80000"/>
            </a:pPr>
            <a:r>
              <a:rPr lang="en-US" sz="3200" kern="0">
                <a:solidFill>
                  <a:srgbClr val="000000"/>
                </a:solidFill>
              </a:rPr>
              <a:t>Homeless Education</a:t>
            </a:r>
          </a:p>
          <a:p>
            <a:pPr marL="0" indent="0" eaLnBrk="0" hangingPunct="0">
              <a:spcBef>
                <a:spcPct val="20000"/>
              </a:spcBef>
              <a:spcAft>
                <a:spcPct val="0"/>
              </a:spcAft>
              <a:buClr>
                <a:srgbClr val="000000"/>
              </a:buClr>
              <a:buSzPct val="80000"/>
              <a:buNone/>
            </a:pPr>
            <a:endParaRPr lang="en-US" sz="3200" kern="0">
              <a:solidFill>
                <a:srgbClr val="000000"/>
              </a:solidFill>
            </a:endParaRPr>
          </a:p>
          <a:p>
            <a:pPr eaLnBrk="0" hangingPunct="0">
              <a:spcBef>
                <a:spcPct val="20000"/>
              </a:spcBef>
              <a:spcAft>
                <a:spcPct val="0"/>
              </a:spcAft>
              <a:buClr>
                <a:srgbClr val="000000"/>
              </a:buClr>
              <a:buSzPct val="80000"/>
            </a:pPr>
            <a:r>
              <a:rPr lang="en-US" sz="3200" kern="0">
                <a:solidFill>
                  <a:srgbClr val="000000"/>
                </a:solidFill>
              </a:rPr>
              <a:t>Parent and Family Engagement (PFE)</a:t>
            </a:r>
          </a:p>
        </p:txBody>
      </p:sp>
    </p:spTree>
    <p:extLst>
      <p:ext uri="{BB962C8B-B14F-4D97-AF65-F5344CB8AC3E}">
        <p14:creationId xmlns:p14="http://schemas.microsoft.com/office/powerpoint/2010/main" val="202175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A866-8678-4AB4-90C5-19546764219A}"/>
              </a:ext>
            </a:extLst>
          </p:cNvPr>
          <p:cNvSpPr>
            <a:spLocks noGrp="1"/>
          </p:cNvSpPr>
          <p:nvPr>
            <p:ph type="title"/>
          </p:nvPr>
        </p:nvSpPr>
        <p:spPr/>
        <p:txBody>
          <a:bodyPr>
            <a:normAutofit/>
          </a:bodyPr>
          <a:lstStyle/>
          <a:p>
            <a:r>
              <a:rPr lang="en-US" sz="4000"/>
              <a:t>Homeless Education Reserve</a:t>
            </a:r>
          </a:p>
        </p:txBody>
      </p:sp>
      <p:sp>
        <p:nvSpPr>
          <p:cNvPr id="3" name="Text Placeholder 2">
            <a:extLst>
              <a:ext uri="{FF2B5EF4-FFF2-40B4-BE49-F238E27FC236}">
                <a16:creationId xmlns:a16="http://schemas.microsoft.com/office/drawing/2014/main" id="{FCAE628D-653F-41D6-B260-E31789CCCEF1}"/>
              </a:ext>
            </a:extLst>
          </p:cNvPr>
          <p:cNvSpPr>
            <a:spLocks noGrp="1"/>
          </p:cNvSpPr>
          <p:nvPr>
            <p:ph type="body" sz="quarter" idx="10"/>
          </p:nvPr>
        </p:nvSpPr>
        <p:spPr/>
        <p:txBody>
          <a:bodyPr/>
          <a:lstStyle/>
          <a:p>
            <a:r>
              <a:rPr lang="en-US" sz="2800"/>
              <a:t>All LEAs that receive Title I, Part A funds must reserve funds for services for students experiencing homelessness </a:t>
            </a:r>
          </a:p>
          <a:p>
            <a:r>
              <a:rPr lang="en-US" sz="2800"/>
              <a:t>In Vermont, LEAs must reserve at a minimum of $500.00</a:t>
            </a:r>
          </a:p>
          <a:p>
            <a:r>
              <a:rPr lang="en-US" sz="2800"/>
              <a:t>LEAs are encouraged to conduct a needs assessment to determine if the reserve amount should be greater then the minimum amount </a:t>
            </a:r>
          </a:p>
          <a:p>
            <a:r>
              <a:rPr lang="en-US" sz="2800"/>
              <a:t>These funds must be clearly identified in the Title I budget</a:t>
            </a:r>
          </a:p>
        </p:txBody>
      </p:sp>
    </p:spTree>
    <p:extLst>
      <p:ext uri="{BB962C8B-B14F-4D97-AF65-F5344CB8AC3E}">
        <p14:creationId xmlns:p14="http://schemas.microsoft.com/office/powerpoint/2010/main" val="20452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3C3E-94B0-4FB0-B99C-B6C5AB8A1A70}"/>
              </a:ext>
            </a:extLst>
          </p:cNvPr>
          <p:cNvSpPr>
            <a:spLocks noGrp="1"/>
          </p:cNvSpPr>
          <p:nvPr>
            <p:ph type="title"/>
          </p:nvPr>
        </p:nvSpPr>
        <p:spPr/>
        <p:txBody>
          <a:bodyPr>
            <a:noAutofit/>
          </a:bodyPr>
          <a:lstStyle/>
          <a:p>
            <a:r>
              <a:rPr lang="en-US" sz="4000"/>
              <a:t>Homeless Education </a:t>
            </a:r>
            <a:br>
              <a:rPr lang="en-US" sz="4000"/>
            </a:br>
            <a:r>
              <a:rPr lang="en-US" sz="4000"/>
              <a:t>Allowable Activities </a:t>
            </a:r>
          </a:p>
        </p:txBody>
      </p:sp>
      <p:sp>
        <p:nvSpPr>
          <p:cNvPr id="3" name="Text Placeholder 2">
            <a:extLst>
              <a:ext uri="{FF2B5EF4-FFF2-40B4-BE49-F238E27FC236}">
                <a16:creationId xmlns:a16="http://schemas.microsoft.com/office/drawing/2014/main" id="{AE6D804C-F518-4D1F-8EE5-40C9212A83A4}"/>
              </a:ext>
            </a:extLst>
          </p:cNvPr>
          <p:cNvSpPr>
            <a:spLocks noGrp="1"/>
          </p:cNvSpPr>
          <p:nvPr>
            <p:ph type="body" sz="quarter" idx="10"/>
          </p:nvPr>
        </p:nvSpPr>
        <p:spPr/>
        <p:txBody>
          <a:bodyPr/>
          <a:lstStyle/>
          <a:p>
            <a:r>
              <a:rPr lang="en-US" sz="3200"/>
              <a:t>McKinney-Vento Homeless Liaison</a:t>
            </a:r>
          </a:p>
          <a:p>
            <a:r>
              <a:rPr lang="en-US" sz="3200"/>
              <a:t>Excess transportation costs</a:t>
            </a:r>
          </a:p>
          <a:p>
            <a:r>
              <a:rPr lang="en-US" sz="3200"/>
              <a:t>Supplies and materials, e.g. clothing, school supplies, etc. </a:t>
            </a:r>
          </a:p>
          <a:p>
            <a:r>
              <a:rPr lang="en-US" sz="3200"/>
              <a:t>Additional support services, e.g. tutoring, counseling services, after-school activities, etc. </a:t>
            </a:r>
          </a:p>
        </p:txBody>
      </p:sp>
    </p:spTree>
    <p:extLst>
      <p:ext uri="{BB962C8B-B14F-4D97-AF65-F5344CB8AC3E}">
        <p14:creationId xmlns:p14="http://schemas.microsoft.com/office/powerpoint/2010/main" val="190547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323"/>
            <a:ext cx="9144000" cy="1143000"/>
          </a:xfrm>
        </p:spPr>
        <p:txBody>
          <a:bodyPr>
            <a:noAutofit/>
          </a:bodyPr>
          <a:lstStyle/>
          <a:p>
            <a:r>
              <a:rPr lang="en-US" sz="4000"/>
              <a:t>Parent &amp; Family Engagement Reserve </a:t>
            </a:r>
          </a:p>
        </p:txBody>
      </p:sp>
      <p:sp>
        <p:nvSpPr>
          <p:cNvPr id="3" name="Text Placeholder 2"/>
          <p:cNvSpPr>
            <a:spLocks noGrp="1"/>
          </p:cNvSpPr>
          <p:nvPr>
            <p:ph type="body" sz="quarter" idx="10"/>
          </p:nvPr>
        </p:nvSpPr>
        <p:spPr>
          <a:xfrm>
            <a:off x="381000" y="1836657"/>
            <a:ext cx="8153400" cy="3725944"/>
          </a:xfrm>
          <a:ln>
            <a:noFill/>
          </a:ln>
        </p:spPr>
        <p:txBody>
          <a:bodyPr/>
          <a:lstStyle/>
          <a:p>
            <a:r>
              <a:rPr lang="en-US" sz="3200"/>
              <a:t>LEAs must offer programs and activities that involve parents and family members, and seek meaningful consultation with parents regarding all Title I activities</a:t>
            </a:r>
          </a:p>
          <a:p>
            <a:r>
              <a:rPr lang="en-US" sz="3200"/>
              <a:t>These funds must be clearly identified in the Title I budget</a:t>
            </a:r>
          </a:p>
          <a:p>
            <a:endParaRPr lang="en-US" sz="3200"/>
          </a:p>
          <a:p>
            <a:endParaRPr lang="en-US" sz="3200"/>
          </a:p>
          <a:p>
            <a:endParaRPr lang="en-US" sz="3200"/>
          </a:p>
          <a:p>
            <a:pPr marL="0" indent="0">
              <a:buNone/>
            </a:pPr>
            <a:endParaRPr lang="en-US" sz="3200"/>
          </a:p>
        </p:txBody>
      </p:sp>
    </p:spTree>
    <p:extLst>
      <p:ext uri="{BB962C8B-B14F-4D97-AF65-F5344CB8AC3E}">
        <p14:creationId xmlns:p14="http://schemas.microsoft.com/office/powerpoint/2010/main" val="1659692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Autofit/>
          </a:bodyPr>
          <a:lstStyle/>
          <a:p>
            <a:r>
              <a:rPr lang="en-US" sz="3800">
                <a:latin typeface="Franklin Gothic Medium" panose="020B0603020102020204" pitchFamily="34" charset="0"/>
              </a:rPr>
              <a:t>Parent &amp; Family Engagement Reserve </a:t>
            </a:r>
            <a:br>
              <a:rPr lang="en-US" sz="3800">
                <a:latin typeface="Franklin Gothic Medium" panose="020B0603020102020204" pitchFamily="34" charset="0"/>
              </a:rPr>
            </a:br>
            <a:r>
              <a:rPr lang="en-US" sz="3800">
                <a:latin typeface="Franklin Gothic Medium" panose="020B0603020102020204" pitchFamily="34" charset="0"/>
              </a:rPr>
              <a:t>Fiscal Requirements</a:t>
            </a:r>
          </a:p>
        </p:txBody>
      </p:sp>
      <p:sp>
        <p:nvSpPr>
          <p:cNvPr id="3" name="Content Placeholder 2"/>
          <p:cNvSpPr>
            <a:spLocks noGrp="1"/>
          </p:cNvSpPr>
          <p:nvPr>
            <p:ph sz="quarter" idx="10"/>
          </p:nvPr>
        </p:nvSpPr>
        <p:spPr>
          <a:xfrm>
            <a:off x="459259" y="1905000"/>
            <a:ext cx="8225481" cy="4062283"/>
          </a:xfrm>
        </p:spPr>
        <p:txBody>
          <a:bodyPr/>
          <a:lstStyle/>
          <a:p>
            <a:pPr marL="457200" indent="-457200">
              <a:buFont typeface="Arial" panose="020B0604020202020204" pitchFamily="34" charset="0"/>
              <a:buChar char="•"/>
            </a:pPr>
            <a:r>
              <a:rPr lang="en-US" sz="2800"/>
              <a:t>Each district with a current allocation of $500,000.00 or more must reserve a minimum of 1% for Parent and Family Engagement activities</a:t>
            </a:r>
          </a:p>
          <a:p>
            <a:pPr marL="457200" indent="-457200">
              <a:buFont typeface="Arial" panose="020B0604020202020204" pitchFamily="34" charset="0"/>
              <a:buChar char="•"/>
            </a:pPr>
            <a:r>
              <a:rPr lang="en-US" sz="2800"/>
              <a:t>Distribution of Funds – At least 90% of the minimum required set-aside funding (1%) for Parent and Family Engagement activities must be distributed to schools served, with priority given to high-need schools</a:t>
            </a:r>
          </a:p>
        </p:txBody>
      </p:sp>
    </p:spTree>
    <p:extLst>
      <p:ext uri="{BB962C8B-B14F-4D97-AF65-F5344CB8AC3E}">
        <p14:creationId xmlns:p14="http://schemas.microsoft.com/office/powerpoint/2010/main" val="344946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19200"/>
          </a:xfrm>
        </p:spPr>
        <p:txBody>
          <a:bodyPr>
            <a:noAutofit/>
          </a:bodyPr>
          <a:lstStyle/>
          <a:p>
            <a:r>
              <a:rPr lang="en-US" sz="3800">
                <a:latin typeface="Franklin Gothic Medium" panose="020B0603020102020204" pitchFamily="34" charset="0"/>
              </a:rPr>
              <a:t>PFE Reserve </a:t>
            </a:r>
            <a:br>
              <a:rPr lang="en-US" sz="3800">
                <a:latin typeface="Franklin Gothic Medium" panose="020B0603020102020204" pitchFamily="34" charset="0"/>
              </a:rPr>
            </a:br>
            <a:r>
              <a:rPr lang="en-US" sz="3800">
                <a:latin typeface="Franklin Gothic Medium" panose="020B0603020102020204" pitchFamily="34" charset="0"/>
              </a:rPr>
              <a:t>Fiscal Requirements</a:t>
            </a:r>
          </a:p>
        </p:txBody>
      </p:sp>
      <p:sp>
        <p:nvSpPr>
          <p:cNvPr id="3" name="Content Placeholder 2"/>
          <p:cNvSpPr>
            <a:spLocks noGrp="1"/>
          </p:cNvSpPr>
          <p:nvPr>
            <p:ph sz="quarter" idx="10"/>
          </p:nvPr>
        </p:nvSpPr>
        <p:spPr>
          <a:xfrm>
            <a:off x="253313" y="1457226"/>
            <a:ext cx="8637373" cy="4943573"/>
          </a:xfrm>
        </p:spPr>
        <p:txBody>
          <a:bodyPr/>
          <a:lstStyle/>
          <a:p>
            <a:pPr marL="457200" indent="-457200">
              <a:buFont typeface="Arial" panose="020B0604020202020204" pitchFamily="34" charset="0"/>
              <a:buChar char="•"/>
            </a:pPr>
            <a:r>
              <a:rPr lang="en-US" sz="3000"/>
              <a:t>10% of reserved funds may be used at the LEA level for oversight of Parent and Family Engagement requirements</a:t>
            </a:r>
          </a:p>
          <a:p>
            <a:pPr marL="457200" indent="-457200">
              <a:buFont typeface="Arial" panose="020B0604020202020204" pitchFamily="34" charset="0"/>
              <a:buChar char="•"/>
            </a:pPr>
            <a:r>
              <a:rPr lang="en-US" sz="3000"/>
              <a:t>LEAs are permitted to reserve more than 1% of total allocation for activities</a:t>
            </a:r>
          </a:p>
          <a:p>
            <a:pPr marL="457200" indent="-457200">
              <a:buFont typeface="Arial" panose="020B0604020202020204" pitchFamily="34" charset="0"/>
              <a:buChar char="•"/>
            </a:pPr>
            <a:r>
              <a:rPr lang="en-US" sz="3000"/>
              <a:t>Parents and family members of children receiving Title I services shall be involved in the decisions regarding how the reserved funds are allotted for parent and family involvement activities</a:t>
            </a:r>
          </a:p>
        </p:txBody>
      </p:sp>
    </p:spTree>
    <p:extLst>
      <p:ext uri="{BB962C8B-B14F-4D97-AF65-F5344CB8AC3E}">
        <p14:creationId xmlns:p14="http://schemas.microsoft.com/office/powerpoint/2010/main" val="2497617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FB68-48F0-4AEA-B6BF-FB18F83EED00}"/>
              </a:ext>
            </a:extLst>
          </p:cNvPr>
          <p:cNvSpPr>
            <a:spLocks noGrp="1"/>
          </p:cNvSpPr>
          <p:nvPr>
            <p:ph type="title"/>
          </p:nvPr>
        </p:nvSpPr>
        <p:spPr/>
        <p:txBody>
          <a:bodyPr>
            <a:noAutofit/>
          </a:bodyPr>
          <a:lstStyle/>
          <a:p>
            <a:r>
              <a:rPr lang="en-US" sz="3800"/>
              <a:t>PFE Reserve Example</a:t>
            </a:r>
          </a:p>
        </p:txBody>
      </p:sp>
      <p:sp>
        <p:nvSpPr>
          <p:cNvPr id="3" name="Text Placeholder 2">
            <a:extLst>
              <a:ext uri="{FF2B5EF4-FFF2-40B4-BE49-F238E27FC236}">
                <a16:creationId xmlns:a16="http://schemas.microsoft.com/office/drawing/2014/main" id="{A227B762-3CC7-4EB3-9B2D-2002DF51CBBF}"/>
              </a:ext>
            </a:extLst>
          </p:cNvPr>
          <p:cNvSpPr>
            <a:spLocks noGrp="1"/>
          </p:cNvSpPr>
          <p:nvPr>
            <p:ph type="body" sz="quarter" idx="10"/>
          </p:nvPr>
        </p:nvSpPr>
        <p:spPr>
          <a:xfrm>
            <a:off x="533400" y="1600200"/>
            <a:ext cx="8229600" cy="4648200"/>
          </a:xfrm>
        </p:spPr>
        <p:txBody>
          <a:bodyPr/>
          <a:lstStyle/>
          <a:p>
            <a:pPr marL="0" indent="0">
              <a:buNone/>
            </a:pPr>
            <a:r>
              <a:rPr lang="en-US" sz="2800" b="1" u="sng"/>
              <a:t>Example</a:t>
            </a:r>
          </a:p>
          <a:p>
            <a:pPr marL="0" indent="0">
              <a:buNone/>
            </a:pPr>
            <a:r>
              <a:rPr lang="en-US" sz="2500"/>
              <a:t>LEA’s current allocation: </a:t>
            </a:r>
            <a:r>
              <a:rPr lang="en-US" sz="2500" b="1"/>
              <a:t>$750,000.00</a:t>
            </a:r>
          </a:p>
          <a:p>
            <a:pPr marL="0" indent="0">
              <a:buNone/>
            </a:pPr>
            <a:r>
              <a:rPr lang="en-US" sz="2500"/>
              <a:t>Minimum of 1% for Parent and Family Engagement activities: </a:t>
            </a:r>
            <a:r>
              <a:rPr lang="en-US" sz="2500" b="1"/>
              <a:t>$7,500.00</a:t>
            </a:r>
          </a:p>
          <a:p>
            <a:pPr marL="0" indent="0">
              <a:buNone/>
            </a:pPr>
            <a:r>
              <a:rPr lang="en-US" sz="2500"/>
              <a:t>Minimum of 90% for school-level activities: </a:t>
            </a:r>
            <a:r>
              <a:rPr lang="en-US" sz="2500" b="1"/>
              <a:t>$6,750.00</a:t>
            </a:r>
          </a:p>
          <a:p>
            <a:pPr marL="0" indent="0">
              <a:buNone/>
            </a:pPr>
            <a:r>
              <a:rPr lang="en-US" sz="2500"/>
              <a:t>Remaining can be used for LEA-level activities: </a:t>
            </a:r>
            <a:r>
              <a:rPr lang="en-US" sz="2500" b="1"/>
              <a:t>$750.00</a:t>
            </a:r>
          </a:p>
          <a:p>
            <a:pPr marL="0" indent="0">
              <a:buNone/>
            </a:pPr>
            <a:r>
              <a:rPr lang="en-US" sz="2500" i="1"/>
              <a:t>* Remember, </a:t>
            </a:r>
            <a:r>
              <a:rPr lang="en-US" sz="2500" b="1" i="1"/>
              <a:t>not</a:t>
            </a:r>
            <a:r>
              <a:rPr lang="en-US" sz="2500" i="1"/>
              <a:t> restricted from reserving more than 1% of current allocation and </a:t>
            </a:r>
            <a:r>
              <a:rPr lang="en-US" sz="2500" b="1" i="1"/>
              <a:t>can</a:t>
            </a:r>
            <a:r>
              <a:rPr lang="en-US" sz="2500" i="1"/>
              <a:t> reserve more than 90% for school-level activities. </a:t>
            </a:r>
          </a:p>
          <a:p>
            <a:pPr marL="0" indent="0">
              <a:buNone/>
            </a:pPr>
            <a:endParaRPr lang="en-US"/>
          </a:p>
          <a:p>
            <a:pPr marL="0" indent="0">
              <a:buNone/>
            </a:pPr>
            <a:endParaRPr lang="en-US"/>
          </a:p>
        </p:txBody>
      </p:sp>
    </p:spTree>
    <p:extLst>
      <p:ext uri="{BB962C8B-B14F-4D97-AF65-F5344CB8AC3E}">
        <p14:creationId xmlns:p14="http://schemas.microsoft.com/office/powerpoint/2010/main" val="366551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58AB-A266-452F-BE1E-913753C0BE37}"/>
              </a:ext>
            </a:extLst>
          </p:cNvPr>
          <p:cNvSpPr>
            <a:spLocks noGrp="1"/>
          </p:cNvSpPr>
          <p:nvPr>
            <p:ph type="title"/>
          </p:nvPr>
        </p:nvSpPr>
        <p:spPr/>
        <p:txBody>
          <a:bodyPr>
            <a:normAutofit/>
          </a:bodyPr>
          <a:lstStyle/>
          <a:p>
            <a:r>
              <a:rPr lang="en-US" sz="4000"/>
              <a:t>Agenda</a:t>
            </a:r>
          </a:p>
        </p:txBody>
      </p:sp>
      <p:sp>
        <p:nvSpPr>
          <p:cNvPr id="3" name="Content Placeholder 2">
            <a:extLst>
              <a:ext uri="{FF2B5EF4-FFF2-40B4-BE49-F238E27FC236}">
                <a16:creationId xmlns:a16="http://schemas.microsoft.com/office/drawing/2014/main" id="{2F218B2C-A08F-4EBE-B90B-C4660A72E5A8}"/>
              </a:ext>
            </a:extLst>
          </p:cNvPr>
          <p:cNvSpPr>
            <a:spLocks noGrp="1"/>
          </p:cNvSpPr>
          <p:nvPr>
            <p:ph sz="quarter" idx="10"/>
          </p:nvPr>
        </p:nvSpPr>
        <p:spPr/>
        <p:txBody>
          <a:bodyPr/>
          <a:lstStyle/>
          <a:p>
            <a:pPr marL="457200" indent="-457200">
              <a:buFont typeface="Arial" panose="020B0604020202020204" pitchFamily="34" charset="0"/>
              <a:buChar char="•"/>
            </a:pPr>
            <a:r>
              <a:rPr lang="en-US" sz="2800"/>
              <a:t>Title I, Part A </a:t>
            </a:r>
          </a:p>
          <a:p>
            <a:pPr marL="1200150" lvl="1" indent="-457200">
              <a:buFont typeface="Arial" panose="020B0604020202020204" pitchFamily="34" charset="0"/>
              <a:buChar char="•"/>
            </a:pPr>
            <a:r>
              <a:rPr lang="en-US"/>
              <a:t>Purpose</a:t>
            </a:r>
          </a:p>
          <a:p>
            <a:pPr marL="1200150" lvl="1" indent="-457200">
              <a:buFont typeface="Arial" panose="020B0604020202020204" pitchFamily="34" charset="0"/>
              <a:buChar char="•"/>
            </a:pPr>
            <a:r>
              <a:rPr lang="en-US" sz="2800"/>
              <a:t>Common Allowable Activities</a:t>
            </a:r>
          </a:p>
          <a:p>
            <a:pPr marL="1200150" lvl="1" indent="-457200">
              <a:buFont typeface="Arial" panose="020B0604020202020204" pitchFamily="34" charset="0"/>
              <a:buChar char="•"/>
            </a:pPr>
            <a:r>
              <a:rPr lang="en-US" sz="2800"/>
              <a:t>Targeted Assistance Program</a:t>
            </a:r>
            <a:endParaRPr lang="en-US"/>
          </a:p>
          <a:p>
            <a:pPr marL="1200150" lvl="1" indent="-457200">
              <a:buFont typeface="Arial" panose="020B0604020202020204" pitchFamily="34" charset="0"/>
              <a:buChar char="•"/>
            </a:pPr>
            <a:r>
              <a:rPr lang="en-US" sz="2800"/>
              <a:t>Schoolwide Program</a:t>
            </a:r>
          </a:p>
          <a:p>
            <a:pPr marL="1200150" lvl="1" indent="-457200">
              <a:buFont typeface="Arial" panose="020B0604020202020204" pitchFamily="34" charset="0"/>
              <a:buChar char="•"/>
            </a:pPr>
            <a:r>
              <a:rPr lang="en-US" sz="2800"/>
              <a:t>Requirements </a:t>
            </a:r>
          </a:p>
          <a:p>
            <a:endParaRPr lang="en-US" sz="2800"/>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305177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0BB4-D331-497C-9AC0-22C46203BB78}"/>
              </a:ext>
            </a:extLst>
          </p:cNvPr>
          <p:cNvSpPr>
            <a:spLocks noGrp="1"/>
          </p:cNvSpPr>
          <p:nvPr>
            <p:ph type="title"/>
          </p:nvPr>
        </p:nvSpPr>
        <p:spPr/>
        <p:txBody>
          <a:bodyPr>
            <a:noAutofit/>
          </a:bodyPr>
          <a:lstStyle/>
          <a:p>
            <a:r>
              <a:rPr lang="en-US" sz="4000"/>
              <a:t>Parent and Family Engagement </a:t>
            </a:r>
            <a:br>
              <a:rPr lang="en-US" sz="4000"/>
            </a:br>
            <a:r>
              <a:rPr lang="en-US" sz="4000"/>
              <a:t>Allowable Activities </a:t>
            </a:r>
          </a:p>
        </p:txBody>
      </p:sp>
      <p:sp>
        <p:nvSpPr>
          <p:cNvPr id="3" name="Content Placeholder 2">
            <a:extLst>
              <a:ext uri="{FF2B5EF4-FFF2-40B4-BE49-F238E27FC236}">
                <a16:creationId xmlns:a16="http://schemas.microsoft.com/office/drawing/2014/main" id="{D680396B-C8EA-4EFC-B363-3CAFB00A49E6}"/>
              </a:ext>
            </a:extLst>
          </p:cNvPr>
          <p:cNvSpPr>
            <a:spLocks noGrp="1"/>
          </p:cNvSpPr>
          <p:nvPr>
            <p:ph sz="quarter" idx="10"/>
          </p:nvPr>
        </p:nvSpPr>
        <p:spPr/>
        <p:txBody>
          <a:bodyPr/>
          <a:lstStyle/>
          <a:p>
            <a:pPr marL="457200" indent="-457200">
              <a:buFont typeface="Arial" panose="020B0604020202020204" pitchFamily="34" charset="0"/>
              <a:buChar char="•"/>
            </a:pPr>
            <a:r>
              <a:rPr lang="en-US" sz="3000"/>
              <a:t>Parent, Family, and Community Engagement Coordinator and Liaisons</a:t>
            </a:r>
          </a:p>
          <a:p>
            <a:pPr marL="457200" indent="-457200">
              <a:buFont typeface="Arial" panose="020B0604020202020204" pitchFamily="34" charset="0"/>
              <a:buChar char="•"/>
            </a:pPr>
            <a:r>
              <a:rPr lang="en-US" sz="3000"/>
              <a:t>Supplies and materials for Title I activities or meetings</a:t>
            </a:r>
          </a:p>
          <a:p>
            <a:pPr marL="1200150" lvl="1" indent="-457200">
              <a:buFont typeface="Arial" panose="020B0604020202020204" pitchFamily="34" charset="0"/>
              <a:buChar char="•"/>
            </a:pPr>
            <a:r>
              <a:rPr lang="en-US" sz="3000"/>
              <a:t>instructional kits, workbooks, reading, math and literacy materials</a:t>
            </a:r>
          </a:p>
          <a:p>
            <a:pPr marL="1200150" lvl="1" indent="-457200">
              <a:buFont typeface="Arial" panose="020B0604020202020204" pitchFamily="34" charset="0"/>
              <a:buChar char="•"/>
            </a:pPr>
            <a:r>
              <a:rPr lang="en-US" sz="3000"/>
              <a:t>light refreshments for parents/family</a:t>
            </a:r>
          </a:p>
          <a:p>
            <a:pPr marL="457200" indent="-457200">
              <a:buFont typeface="Arial" panose="020B0604020202020204" pitchFamily="34" charset="0"/>
              <a:buChar char="•"/>
            </a:pPr>
            <a:r>
              <a:rPr lang="en-US" sz="3000"/>
              <a:t>Childcare to enable parents to attend activities or meetings</a:t>
            </a:r>
          </a:p>
          <a:p>
            <a:endParaRPr lang="en-US"/>
          </a:p>
          <a:p>
            <a:endParaRPr lang="en-US"/>
          </a:p>
        </p:txBody>
      </p:sp>
    </p:spTree>
    <p:extLst>
      <p:ext uri="{BB962C8B-B14F-4D97-AF65-F5344CB8AC3E}">
        <p14:creationId xmlns:p14="http://schemas.microsoft.com/office/powerpoint/2010/main" val="24521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2DBF-A618-4B96-AFC0-6695C1949FB3}"/>
              </a:ext>
            </a:extLst>
          </p:cNvPr>
          <p:cNvSpPr>
            <a:spLocks noGrp="1"/>
          </p:cNvSpPr>
          <p:nvPr>
            <p:ph type="title"/>
          </p:nvPr>
        </p:nvSpPr>
        <p:spPr/>
        <p:txBody>
          <a:bodyPr/>
          <a:lstStyle/>
          <a:p>
            <a:r>
              <a:rPr lang="en-US"/>
              <a:t>Communication Requirements for Title I</a:t>
            </a:r>
          </a:p>
        </p:txBody>
      </p:sp>
      <p:sp>
        <p:nvSpPr>
          <p:cNvPr id="3" name="Content Placeholder 2">
            <a:extLst>
              <a:ext uri="{FF2B5EF4-FFF2-40B4-BE49-F238E27FC236}">
                <a16:creationId xmlns:a16="http://schemas.microsoft.com/office/drawing/2014/main" id="{1E70456B-6C96-428C-B5CF-A49530853E5B}"/>
              </a:ext>
            </a:extLst>
          </p:cNvPr>
          <p:cNvSpPr>
            <a:spLocks noGrp="1"/>
          </p:cNvSpPr>
          <p:nvPr>
            <p:ph sz="quarter" idx="10"/>
          </p:nvPr>
        </p:nvSpPr>
        <p:spPr/>
        <p:txBody>
          <a:bodyPr/>
          <a:lstStyle/>
          <a:p>
            <a:pPr marL="457200" indent="-457200">
              <a:buFont typeface="Arial" panose="020B0604020202020204" pitchFamily="34" charset="0"/>
              <a:buChar char="•"/>
            </a:pPr>
            <a:r>
              <a:rPr lang="en-US" sz="2800"/>
              <a:t>In Title I schools, notification of parents’ rights to request information about the professional qualifications of their child’s teachers</a:t>
            </a:r>
          </a:p>
          <a:p>
            <a:endParaRPr lang="en-US" sz="2800"/>
          </a:p>
          <a:p>
            <a:pPr marL="457200" indent="-457200">
              <a:buFont typeface="Arial" panose="020B0604020202020204" pitchFamily="34" charset="0"/>
              <a:buChar char="•"/>
            </a:pPr>
            <a:r>
              <a:rPr lang="en-US" sz="2800"/>
              <a:t>In Title I schools, timely notice to parents if their child has been assigned to, or taught for four consecutive weeks, by a teacher who does not hold an applicable subject area and grade level license</a:t>
            </a:r>
          </a:p>
        </p:txBody>
      </p:sp>
    </p:spTree>
    <p:extLst>
      <p:ext uri="{BB962C8B-B14F-4D97-AF65-F5344CB8AC3E}">
        <p14:creationId xmlns:p14="http://schemas.microsoft.com/office/powerpoint/2010/main" val="37696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17E5-2EE1-4C60-99B9-E78E8CCF1334}"/>
              </a:ext>
            </a:extLst>
          </p:cNvPr>
          <p:cNvSpPr>
            <a:spLocks noGrp="1"/>
          </p:cNvSpPr>
          <p:nvPr>
            <p:ph type="title"/>
          </p:nvPr>
        </p:nvSpPr>
        <p:spPr/>
        <p:txBody>
          <a:bodyPr>
            <a:normAutofit fontScale="90000"/>
          </a:bodyPr>
          <a:lstStyle/>
          <a:p>
            <a:r>
              <a:rPr lang="en-US"/>
              <a:t>Communication – Parent &amp; Family Engagement</a:t>
            </a:r>
          </a:p>
        </p:txBody>
      </p:sp>
      <p:sp>
        <p:nvSpPr>
          <p:cNvPr id="4" name="Text Placeholder 3">
            <a:extLst>
              <a:ext uri="{FF2B5EF4-FFF2-40B4-BE49-F238E27FC236}">
                <a16:creationId xmlns:a16="http://schemas.microsoft.com/office/drawing/2014/main" id="{294E9676-EAA2-4B73-B848-A3180DF5A4D2}"/>
              </a:ext>
            </a:extLst>
          </p:cNvPr>
          <p:cNvSpPr>
            <a:spLocks noGrp="1"/>
          </p:cNvSpPr>
          <p:nvPr>
            <p:ph type="body" sz="quarter" idx="10"/>
          </p:nvPr>
        </p:nvSpPr>
        <p:spPr>
          <a:xfrm>
            <a:off x="533400" y="1600200"/>
            <a:ext cx="8153400" cy="4953000"/>
          </a:xfrm>
        </p:spPr>
        <p:txBody>
          <a:bodyPr/>
          <a:lstStyle/>
          <a:p>
            <a:r>
              <a:rPr lang="en-US" sz="2800"/>
              <a:t>The </a:t>
            </a:r>
            <a:r>
              <a:rPr lang="en-US" sz="2800" b="1" u="sng"/>
              <a:t>LEA</a:t>
            </a:r>
            <a:r>
              <a:rPr lang="en-US" sz="2800"/>
              <a:t> shall develop jointly with, agree on with, and distribute to, parent and family members of participating children a written parent and family engagement policy (ESEA 1116 (2)). </a:t>
            </a:r>
          </a:p>
          <a:p>
            <a:r>
              <a:rPr lang="en-US" sz="2800" b="1" u="sng"/>
              <a:t>Each Title I school</a:t>
            </a:r>
            <a:r>
              <a:rPr lang="en-US" sz="2800" b="1"/>
              <a:t> </a:t>
            </a:r>
            <a:r>
              <a:rPr lang="en-US" sz="2800"/>
              <a:t>shall jointly develop with, and distribute to, parents and family members of participating children a written parent and family engagement policy (ESEA 1116 (b)). </a:t>
            </a:r>
          </a:p>
        </p:txBody>
      </p:sp>
    </p:spTree>
    <p:extLst>
      <p:ext uri="{BB962C8B-B14F-4D97-AF65-F5344CB8AC3E}">
        <p14:creationId xmlns:p14="http://schemas.microsoft.com/office/powerpoint/2010/main" val="3427068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4858-66A9-4ED2-93B9-129140EEDFD5}"/>
              </a:ext>
            </a:extLst>
          </p:cNvPr>
          <p:cNvSpPr>
            <a:spLocks noGrp="1"/>
          </p:cNvSpPr>
          <p:nvPr>
            <p:ph type="title"/>
          </p:nvPr>
        </p:nvSpPr>
        <p:spPr/>
        <p:txBody>
          <a:bodyPr/>
          <a:lstStyle/>
          <a:p>
            <a:r>
              <a:rPr lang="en-US"/>
              <a:t>Communication – PFE continued</a:t>
            </a:r>
          </a:p>
        </p:txBody>
      </p:sp>
      <p:sp>
        <p:nvSpPr>
          <p:cNvPr id="4" name="Text Placeholder 3">
            <a:extLst>
              <a:ext uri="{FF2B5EF4-FFF2-40B4-BE49-F238E27FC236}">
                <a16:creationId xmlns:a16="http://schemas.microsoft.com/office/drawing/2014/main" id="{0C71B9AD-B1F1-47DD-9DB6-8383234C39A4}"/>
              </a:ext>
            </a:extLst>
          </p:cNvPr>
          <p:cNvSpPr>
            <a:spLocks noGrp="1"/>
          </p:cNvSpPr>
          <p:nvPr>
            <p:ph type="body" sz="quarter" idx="10"/>
          </p:nvPr>
        </p:nvSpPr>
        <p:spPr/>
        <p:txBody>
          <a:bodyPr/>
          <a:lstStyle/>
          <a:p>
            <a:pPr marL="0" indent="0">
              <a:buNone/>
            </a:pPr>
            <a:r>
              <a:rPr lang="en-US"/>
              <a:t>As a component of the school-level parent and family engagement policy, </a:t>
            </a:r>
            <a:r>
              <a:rPr lang="en-US" b="1" u="sng"/>
              <a:t>each Title I school </a:t>
            </a:r>
            <a:r>
              <a:rPr lang="en-US"/>
              <a:t>shall jointly develop with parents a school-parent compact that outlines how parents, the entire school staff, and students will share the responsibility for improved student academic achievement (ESEA 1116 (d)).</a:t>
            </a:r>
          </a:p>
        </p:txBody>
      </p:sp>
    </p:spTree>
    <p:extLst>
      <p:ext uri="{BB962C8B-B14F-4D97-AF65-F5344CB8AC3E}">
        <p14:creationId xmlns:p14="http://schemas.microsoft.com/office/powerpoint/2010/main" val="316186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E00E-6665-413E-A204-C037FF600FCE}"/>
              </a:ext>
            </a:extLst>
          </p:cNvPr>
          <p:cNvSpPr>
            <a:spLocks noGrp="1"/>
          </p:cNvSpPr>
          <p:nvPr>
            <p:ph type="title"/>
          </p:nvPr>
        </p:nvSpPr>
        <p:spPr/>
        <p:txBody>
          <a:bodyPr>
            <a:noAutofit/>
          </a:bodyPr>
          <a:lstStyle/>
          <a:p>
            <a:r>
              <a:rPr lang="en-US" sz="4000"/>
              <a:t>AOE Contact  </a:t>
            </a:r>
            <a:br>
              <a:rPr lang="en-US" sz="4000"/>
            </a:br>
            <a:r>
              <a:rPr lang="en-US" sz="4000"/>
              <a:t>Title I, Part A</a:t>
            </a:r>
          </a:p>
        </p:txBody>
      </p:sp>
      <p:sp>
        <p:nvSpPr>
          <p:cNvPr id="3" name="Content Placeholder 2">
            <a:extLst>
              <a:ext uri="{FF2B5EF4-FFF2-40B4-BE49-F238E27FC236}">
                <a16:creationId xmlns:a16="http://schemas.microsoft.com/office/drawing/2014/main" id="{ABA9978D-9397-47BC-9E2F-6C833E7BBFFD}"/>
              </a:ext>
            </a:extLst>
          </p:cNvPr>
          <p:cNvSpPr>
            <a:spLocks noGrp="1"/>
          </p:cNvSpPr>
          <p:nvPr>
            <p:ph sz="quarter" idx="10"/>
          </p:nvPr>
        </p:nvSpPr>
        <p:spPr/>
        <p:txBody>
          <a:bodyPr/>
          <a:lstStyle/>
          <a:p>
            <a:endParaRPr lang="en-US"/>
          </a:p>
          <a:p>
            <a:r>
              <a:rPr lang="en-US"/>
              <a:t>Jessie Murray</a:t>
            </a:r>
          </a:p>
          <a:p>
            <a:r>
              <a:rPr lang="en-US"/>
              <a:t>State Title I Director</a:t>
            </a:r>
          </a:p>
          <a:p>
            <a:r>
              <a:rPr lang="en-US" u="sng">
                <a:hlinkClick r:id="rId3"/>
              </a:rPr>
              <a:t>Jessie.Murray@vermont.gov</a:t>
            </a:r>
            <a:endParaRPr lang="en-US"/>
          </a:p>
          <a:p>
            <a:r>
              <a:rPr lang="en-US"/>
              <a:t>802-828-1447</a:t>
            </a:r>
          </a:p>
          <a:p>
            <a:endParaRPr lang="en-US"/>
          </a:p>
        </p:txBody>
      </p:sp>
    </p:spTree>
    <p:extLst>
      <p:ext uri="{BB962C8B-B14F-4D97-AF65-F5344CB8AC3E}">
        <p14:creationId xmlns:p14="http://schemas.microsoft.com/office/powerpoint/2010/main" val="255866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5F3A-5C06-442F-BFE2-17C7BB5A4196}"/>
              </a:ext>
            </a:extLst>
          </p:cNvPr>
          <p:cNvSpPr>
            <a:spLocks noGrp="1"/>
          </p:cNvSpPr>
          <p:nvPr>
            <p:ph type="ctrTitle"/>
          </p:nvPr>
        </p:nvSpPr>
        <p:spPr>
          <a:xfrm>
            <a:off x="495300" y="1219200"/>
            <a:ext cx="8153400" cy="1470025"/>
          </a:xfrm>
        </p:spPr>
        <p:txBody>
          <a:bodyPr/>
          <a:lstStyle/>
          <a:p>
            <a:r>
              <a:rPr lang="en-US" altLang="en-US" sz="4000">
                <a:latin typeface="Franklin Gothic Medium" panose="020B0603020102020204" pitchFamily="34" charset="0"/>
              </a:rPr>
              <a:t>Title I, Part A</a:t>
            </a:r>
            <a:endParaRPr lang="en-US"/>
          </a:p>
        </p:txBody>
      </p:sp>
      <p:pic>
        <p:nvPicPr>
          <p:cNvPr id="4" name="Picture 3" descr="A stack of books with an apple. Heading says, Title I. ">
            <a:extLst>
              <a:ext uri="{FF2B5EF4-FFF2-40B4-BE49-F238E27FC236}">
                <a16:creationId xmlns:a16="http://schemas.microsoft.com/office/drawing/2014/main" id="{2B888DFE-4D2E-4EBF-B760-F032CF84615B}"/>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009900" y="3276600"/>
            <a:ext cx="3124200" cy="2030732"/>
          </a:xfrm>
          <a:prstGeom prst="rect">
            <a:avLst/>
          </a:prstGeom>
        </p:spPr>
      </p:pic>
    </p:spTree>
    <p:extLst>
      <p:ext uri="{BB962C8B-B14F-4D97-AF65-F5344CB8AC3E}">
        <p14:creationId xmlns:p14="http://schemas.microsoft.com/office/powerpoint/2010/main" val="17244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Purpose of Title I, Part A</a:t>
            </a:r>
          </a:p>
        </p:txBody>
      </p:sp>
      <p:sp>
        <p:nvSpPr>
          <p:cNvPr id="3" name="Text Placeholder 2"/>
          <p:cNvSpPr>
            <a:spLocks noGrp="1"/>
          </p:cNvSpPr>
          <p:nvPr>
            <p:ph type="body" sz="quarter" idx="10"/>
          </p:nvPr>
        </p:nvSpPr>
        <p:spPr>
          <a:xfrm>
            <a:off x="723900" y="1447800"/>
            <a:ext cx="7696200" cy="2819400"/>
          </a:xfrm>
        </p:spPr>
        <p:txBody>
          <a:bodyPr/>
          <a:lstStyle/>
          <a:p>
            <a:pPr marL="0" indent="0">
              <a:buNone/>
            </a:pPr>
            <a:r>
              <a:rPr lang="en-US" sz="3200"/>
              <a:t>Statement of Purpose: </a:t>
            </a:r>
          </a:p>
          <a:p>
            <a:pPr marL="0" indent="0">
              <a:buNone/>
            </a:pPr>
            <a:r>
              <a:rPr lang="en-US" sz="3200"/>
              <a:t>“To provide all children significant opportunity to receive a fair, equitable, and high-quality education, and to close the achievement gaps.”</a:t>
            </a:r>
          </a:p>
          <a:p>
            <a:endParaRPr lang="en-US"/>
          </a:p>
        </p:txBody>
      </p:sp>
      <p:sp>
        <p:nvSpPr>
          <p:cNvPr id="4" name="TextBox 3">
            <a:extLst>
              <a:ext uri="{FF2B5EF4-FFF2-40B4-BE49-F238E27FC236}">
                <a16:creationId xmlns:a16="http://schemas.microsoft.com/office/drawing/2014/main" id="{F833A036-6E3B-4C98-BE8B-A6030914AEF5}"/>
              </a:ext>
            </a:extLst>
          </p:cNvPr>
          <p:cNvSpPr txBox="1"/>
          <p:nvPr/>
        </p:nvSpPr>
        <p:spPr>
          <a:xfrm>
            <a:off x="723900" y="4572000"/>
            <a:ext cx="7696200" cy="923330"/>
          </a:xfrm>
          <a:prstGeom prst="rect">
            <a:avLst/>
          </a:prstGeom>
          <a:noFill/>
        </p:spPr>
        <p:txBody>
          <a:bodyPr wrap="square" rtlCol="0">
            <a:spAutoFit/>
          </a:bodyPr>
          <a:lstStyle/>
          <a:p>
            <a:r>
              <a:rPr lang="en-US"/>
              <a:t>Title I Part A provides federal dollars for supplemental educational opportunities for children who are most at risk of failing to meet the State's challenging content and performance standards. </a:t>
            </a:r>
          </a:p>
        </p:txBody>
      </p:sp>
    </p:spTree>
    <p:extLst>
      <p:ext uri="{BB962C8B-B14F-4D97-AF65-F5344CB8AC3E}">
        <p14:creationId xmlns:p14="http://schemas.microsoft.com/office/powerpoint/2010/main" val="150231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5F3A-5C06-442F-BFE2-17C7BB5A4196}"/>
              </a:ext>
            </a:extLst>
          </p:cNvPr>
          <p:cNvSpPr>
            <a:spLocks noGrp="1"/>
          </p:cNvSpPr>
          <p:nvPr>
            <p:ph type="ctrTitle"/>
          </p:nvPr>
        </p:nvSpPr>
        <p:spPr>
          <a:xfrm>
            <a:off x="304800" y="1295400"/>
            <a:ext cx="8153400" cy="1470025"/>
          </a:xfrm>
        </p:spPr>
        <p:txBody>
          <a:bodyPr/>
          <a:lstStyle/>
          <a:p>
            <a:r>
              <a:rPr lang="en-US" altLang="en-US" sz="4000">
                <a:latin typeface="Franklin Gothic Medium" panose="020B0603020102020204" pitchFamily="34" charset="0"/>
              </a:rPr>
              <a:t>Title I, Part A: Common Allowable Activities</a:t>
            </a:r>
            <a:endParaRPr lang="en-US"/>
          </a:p>
        </p:txBody>
      </p:sp>
      <p:pic>
        <p:nvPicPr>
          <p:cNvPr id="4" name="Picture 3" descr="A stack of books with an apple. Heading says, Title I. ">
            <a:extLst>
              <a:ext uri="{FF2B5EF4-FFF2-40B4-BE49-F238E27FC236}">
                <a16:creationId xmlns:a16="http://schemas.microsoft.com/office/drawing/2014/main" id="{2B888DFE-4D2E-4EBF-B760-F032CF84615B}"/>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124200" y="3733800"/>
            <a:ext cx="3124200" cy="2030732"/>
          </a:xfrm>
          <a:prstGeom prst="rect">
            <a:avLst/>
          </a:prstGeom>
        </p:spPr>
      </p:pic>
    </p:spTree>
    <p:extLst>
      <p:ext uri="{BB962C8B-B14F-4D97-AF65-F5344CB8AC3E}">
        <p14:creationId xmlns:p14="http://schemas.microsoft.com/office/powerpoint/2010/main" val="336992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Title I, Part A Allowable Activities</a:t>
            </a:r>
          </a:p>
        </p:txBody>
      </p:sp>
      <p:sp>
        <p:nvSpPr>
          <p:cNvPr id="4" name="Text Placeholder 3"/>
          <p:cNvSpPr>
            <a:spLocks noGrp="1"/>
          </p:cNvSpPr>
          <p:nvPr>
            <p:ph type="body" sz="quarter" idx="10"/>
          </p:nvPr>
        </p:nvSpPr>
        <p:spPr>
          <a:xfrm>
            <a:off x="533400" y="1295400"/>
            <a:ext cx="8382000" cy="4572000"/>
          </a:xfrm>
        </p:spPr>
        <p:txBody>
          <a:bodyPr/>
          <a:lstStyle/>
          <a:p>
            <a:r>
              <a:rPr lang="en-US" sz="2800"/>
              <a:t>Supplemental instruction for eligible learners</a:t>
            </a:r>
          </a:p>
          <a:p>
            <a:pPr lvl="1"/>
            <a:r>
              <a:rPr lang="en-US" sz="2800"/>
              <a:t>personnel, materials, assessments and technology</a:t>
            </a:r>
          </a:p>
          <a:p>
            <a:r>
              <a:rPr lang="en-US" sz="2800"/>
              <a:t>Extended School Day/Extended Year Programs </a:t>
            </a:r>
          </a:p>
          <a:p>
            <a:r>
              <a:rPr lang="en-US" sz="2800"/>
              <a:t>Professional learning related to Title I programming</a:t>
            </a:r>
          </a:p>
          <a:p>
            <a:r>
              <a:rPr lang="en-US" sz="2800"/>
              <a:t>Preschool services </a:t>
            </a:r>
          </a:p>
          <a:p>
            <a:pPr lvl="1"/>
            <a:r>
              <a:rPr lang="en-US" sz="2800"/>
              <a:t>beyond the state required 10 hours per week</a:t>
            </a:r>
          </a:p>
        </p:txBody>
      </p:sp>
    </p:spTree>
    <p:extLst>
      <p:ext uri="{BB962C8B-B14F-4D97-AF65-F5344CB8AC3E}">
        <p14:creationId xmlns:p14="http://schemas.microsoft.com/office/powerpoint/2010/main" val="393602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FEBD-3977-4552-8396-ABE9EAB6116F}"/>
              </a:ext>
            </a:extLst>
          </p:cNvPr>
          <p:cNvSpPr>
            <a:spLocks noGrp="1"/>
          </p:cNvSpPr>
          <p:nvPr>
            <p:ph type="title"/>
          </p:nvPr>
        </p:nvSpPr>
        <p:spPr/>
        <p:txBody>
          <a:bodyPr>
            <a:normAutofit fontScale="90000"/>
          </a:bodyPr>
          <a:lstStyle/>
          <a:p>
            <a:r>
              <a:rPr lang="en-US" sz="4000"/>
              <a:t>Title I, Part A Allowable Activities, cont.</a:t>
            </a:r>
          </a:p>
        </p:txBody>
      </p:sp>
      <p:sp>
        <p:nvSpPr>
          <p:cNvPr id="3" name="Text Placeholder 2">
            <a:extLst>
              <a:ext uri="{FF2B5EF4-FFF2-40B4-BE49-F238E27FC236}">
                <a16:creationId xmlns:a16="http://schemas.microsoft.com/office/drawing/2014/main" id="{D8F8FE7F-ECB7-4FD7-8D51-A5F65AA878B5}"/>
              </a:ext>
            </a:extLst>
          </p:cNvPr>
          <p:cNvSpPr>
            <a:spLocks noGrp="1"/>
          </p:cNvSpPr>
          <p:nvPr>
            <p:ph type="body" sz="quarter" idx="10"/>
          </p:nvPr>
        </p:nvSpPr>
        <p:spPr/>
        <p:txBody>
          <a:bodyPr/>
          <a:lstStyle/>
          <a:p>
            <a:r>
              <a:rPr lang="en-US" sz="3200"/>
              <a:t>Services for students experiencing homelessness</a:t>
            </a:r>
          </a:p>
          <a:p>
            <a:r>
              <a:rPr lang="en-US" sz="3200"/>
              <a:t>Parent and Family Engagement activities</a:t>
            </a:r>
          </a:p>
          <a:p>
            <a:r>
              <a:rPr lang="en-US" sz="3200"/>
              <a:t>Non-academic services that impact student performance, e.g. school climate, behavior, social-emotional health, attendance</a:t>
            </a:r>
          </a:p>
        </p:txBody>
      </p:sp>
    </p:spTree>
    <p:extLst>
      <p:ext uri="{BB962C8B-B14F-4D97-AF65-F5344CB8AC3E}">
        <p14:creationId xmlns:p14="http://schemas.microsoft.com/office/powerpoint/2010/main" val="190838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5F3A-5C06-442F-BFE2-17C7BB5A4196}"/>
              </a:ext>
            </a:extLst>
          </p:cNvPr>
          <p:cNvSpPr>
            <a:spLocks noGrp="1"/>
          </p:cNvSpPr>
          <p:nvPr>
            <p:ph type="ctrTitle"/>
          </p:nvPr>
        </p:nvSpPr>
        <p:spPr>
          <a:xfrm>
            <a:off x="495300" y="1143000"/>
            <a:ext cx="8153400" cy="1470025"/>
          </a:xfrm>
        </p:spPr>
        <p:txBody>
          <a:bodyPr/>
          <a:lstStyle/>
          <a:p>
            <a:r>
              <a:rPr lang="en-US" altLang="en-US" sz="4000">
                <a:latin typeface="Franklin Gothic Medium" panose="020B0603020102020204" pitchFamily="34" charset="0"/>
              </a:rPr>
              <a:t>Title I, Part A </a:t>
            </a:r>
            <a:br>
              <a:rPr lang="en-US" altLang="en-US" sz="4000">
                <a:latin typeface="Franklin Gothic Medium" panose="020B0603020102020204" pitchFamily="34" charset="0"/>
              </a:rPr>
            </a:br>
            <a:r>
              <a:rPr lang="en-US" altLang="en-US" sz="4000">
                <a:latin typeface="Franklin Gothic Medium" panose="020B0603020102020204" pitchFamily="34" charset="0"/>
              </a:rPr>
              <a:t>Targeted Assistance Program</a:t>
            </a:r>
            <a:endParaRPr lang="en-US"/>
          </a:p>
        </p:txBody>
      </p:sp>
      <p:pic>
        <p:nvPicPr>
          <p:cNvPr id="5" name="Picture 4" descr="A picture of a schoolhouse. ">
            <a:extLst>
              <a:ext uri="{FF2B5EF4-FFF2-40B4-BE49-F238E27FC236}">
                <a16:creationId xmlns:a16="http://schemas.microsoft.com/office/drawing/2014/main" id="{F0DE5733-4D7F-43EA-A635-443EC10A350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499158" y="2819400"/>
            <a:ext cx="4145684" cy="2895600"/>
          </a:xfrm>
          <a:prstGeom prst="rect">
            <a:avLst/>
          </a:prstGeom>
        </p:spPr>
      </p:pic>
    </p:spTree>
    <p:extLst>
      <p:ext uri="{BB962C8B-B14F-4D97-AF65-F5344CB8AC3E}">
        <p14:creationId xmlns:p14="http://schemas.microsoft.com/office/powerpoint/2010/main" val="1075394017"/>
      </p:ext>
    </p:extLst>
  </p:cSld>
  <p:clrMapOvr>
    <a:masterClrMapping/>
  </p:clrMapOvr>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0F1217E4FD554D9ABE7B9E5AEFF52A" ma:contentTypeVersion="12" ma:contentTypeDescription="Create a new document." ma:contentTypeScope="" ma:versionID="6ed69eb38576a889f1906c05e9813ebb">
  <xsd:schema xmlns:xsd="http://www.w3.org/2001/XMLSchema" xmlns:xs="http://www.w3.org/2001/XMLSchema" xmlns:p="http://schemas.microsoft.com/office/2006/metadata/properties" xmlns:ns1="http://schemas.microsoft.com/sharepoint/v3" xmlns:ns2="d31159bb-9521-4a35-bf8e-e407f01568c7" xmlns:ns3="e9704c02-dfb4-43e9-baff-18004c96e1cb" targetNamespace="http://schemas.microsoft.com/office/2006/metadata/properties" ma:root="true" ma:fieldsID="08681e8e7c575b3f8f151b671bdca41a" ns1:_="" ns2:_="" ns3:_="">
    <xsd:import namespace="http://schemas.microsoft.com/sharepoint/v3"/>
    <xsd:import namespace="d31159bb-9521-4a35-bf8e-e407f01568c7"/>
    <xsd:import namespace="e9704c02-dfb4-43e9-baff-18004c96e1c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1159bb-9521-4a35-bf8e-e407f0156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704c02-dfb4-43e9-baff-18004c96e1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47A3F-7D64-4F4A-BB57-A3C54534CE4E}">
  <ds:schemaRefs>
    <ds:schemaRef ds:uri="http://schemas.microsoft.com/sharepoint/v3/contenttype/forms"/>
  </ds:schemaRefs>
</ds:datastoreItem>
</file>

<file path=customXml/itemProps2.xml><?xml version="1.0" encoding="utf-8"?>
<ds:datastoreItem xmlns:ds="http://schemas.openxmlformats.org/officeDocument/2006/customXml" ds:itemID="{87031BE2-C388-4984-A8A5-DF595A5212E3}">
  <ds:schemaRef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 ds:uri="http://schemas.microsoft.com/sharepoint/v3"/>
    <ds:schemaRef ds:uri="http://schemas.microsoft.com/office/infopath/2007/PartnerControls"/>
    <ds:schemaRef ds:uri="http://schemas.microsoft.com/office/2006/documentManagement/types"/>
    <ds:schemaRef ds:uri="e9704c02-dfb4-43e9-baff-18004c96e1cb"/>
    <ds:schemaRef ds:uri="d31159bb-9521-4a35-bf8e-e407f01568c7"/>
    <ds:schemaRef ds:uri="http://purl.org/dc/dcmitype/"/>
  </ds:schemaRefs>
</ds:datastoreItem>
</file>

<file path=customXml/itemProps3.xml><?xml version="1.0" encoding="utf-8"?>
<ds:datastoreItem xmlns:ds="http://schemas.openxmlformats.org/officeDocument/2006/customXml" ds:itemID="{BF606661-4E21-4E7D-BEC3-1CCFFE1EA7AC}">
  <ds:schemaRefs>
    <ds:schemaRef ds:uri="d31159bb-9521-4a35-bf8e-e407f01568c7"/>
    <ds:schemaRef ds:uri="e9704c02-dfb4-43e9-baff-18004c96e1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edu-aoe-power-point-presentation</Template>
  <TotalTime>2</TotalTime>
  <Words>2116</Words>
  <Application>Microsoft Office PowerPoint</Application>
  <PresentationFormat>On-screen Show (4:3)</PresentationFormat>
  <Paragraphs>201</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Franklin Gothic Book</vt:lpstr>
      <vt:lpstr>Franklin Gothic Medium</vt:lpstr>
      <vt:lpstr>Palatino Linotype</vt:lpstr>
      <vt:lpstr>Palatino Linotype (Body)</vt:lpstr>
      <vt:lpstr>Custom Design</vt:lpstr>
      <vt:lpstr>Title I, Part A Overview</vt:lpstr>
      <vt:lpstr>Resources</vt:lpstr>
      <vt:lpstr>Agenda</vt:lpstr>
      <vt:lpstr>Title I, Part A</vt:lpstr>
      <vt:lpstr>Purpose of Title I, Part A</vt:lpstr>
      <vt:lpstr>Title I, Part A: Common Allowable Activities</vt:lpstr>
      <vt:lpstr>Title I, Part A Allowable Activities</vt:lpstr>
      <vt:lpstr>Title I, Part A Allowable Activities, cont.</vt:lpstr>
      <vt:lpstr>Title I, Part A  Targeted Assistance Program</vt:lpstr>
      <vt:lpstr>Targeted Assistance Program </vt:lpstr>
      <vt:lpstr>Targeted Assistance Program Caseload</vt:lpstr>
      <vt:lpstr>Title I, Part A Schoolwide Program</vt:lpstr>
      <vt:lpstr>Schoolwide Program</vt:lpstr>
      <vt:lpstr>Schoolwide Program – Fund Consolidation</vt:lpstr>
      <vt:lpstr>Schoolwide Program – Fund Consolidation, cont.</vt:lpstr>
      <vt:lpstr>Which Funds?</vt:lpstr>
      <vt:lpstr>Two types: Targeted vs. Schoolwide</vt:lpstr>
      <vt:lpstr>Title I, Part A Requirements </vt:lpstr>
      <vt:lpstr>3 Fiscal Tests of Title I</vt:lpstr>
      <vt:lpstr>Comparability</vt:lpstr>
      <vt:lpstr>Supplement Not Supplant</vt:lpstr>
      <vt:lpstr>Maintenance of Effort</vt:lpstr>
      <vt:lpstr>Title I, Part A Set-Asides at the LEA</vt:lpstr>
      <vt:lpstr>Homeless Education Reserve</vt:lpstr>
      <vt:lpstr>Homeless Education  Allowable Activities </vt:lpstr>
      <vt:lpstr>Parent &amp; Family Engagement Reserve </vt:lpstr>
      <vt:lpstr>Parent &amp; Family Engagement Reserve  Fiscal Requirements</vt:lpstr>
      <vt:lpstr>PFE Reserve  Fiscal Requirements</vt:lpstr>
      <vt:lpstr>PFE Reserve Example</vt:lpstr>
      <vt:lpstr>Parent and Family Engagement  Allowable Activities </vt:lpstr>
      <vt:lpstr>Communication Requirements for Title I</vt:lpstr>
      <vt:lpstr>Communication – Parent &amp; Family Engagement</vt:lpstr>
      <vt:lpstr>Communication – PFE continued</vt:lpstr>
      <vt:lpstr>AOE Contact   Title I, Part A</vt:lpstr>
    </vt:vector>
  </TitlesOfParts>
  <Company>Vermont Agency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Part A Overview Presentation</dc:title>
  <dc:creator>Vermont Agency of Education</dc:creator>
  <cp:lastModifiedBy>Graves, Amber</cp:lastModifiedBy>
  <cp:revision>2</cp:revision>
  <cp:lastPrinted>2018-10-31T16:42:36Z</cp:lastPrinted>
  <dcterms:created xsi:type="dcterms:W3CDTF">2016-07-25T13:30:01Z</dcterms:created>
  <dcterms:modified xsi:type="dcterms:W3CDTF">2021-10-20T16:08:19Z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0x010100D20F1217E4FD554D9ABE7B9E5AEFF52A</vt:lpwstr>
  </property>
</Properties>
</file>