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49"/>
  </p:notesMasterIdLst>
  <p:handoutMasterIdLst>
    <p:handoutMasterId r:id="rId50"/>
  </p:handoutMasterIdLst>
  <p:sldIdLst>
    <p:sldId id="256" r:id="rId3"/>
    <p:sldId id="257" r:id="rId4"/>
    <p:sldId id="859" r:id="rId5"/>
    <p:sldId id="294" r:id="rId6"/>
    <p:sldId id="849" r:id="rId7"/>
    <p:sldId id="860" r:id="rId8"/>
    <p:sldId id="846" r:id="rId9"/>
    <p:sldId id="847" r:id="rId10"/>
    <p:sldId id="848" r:id="rId11"/>
    <p:sldId id="862" r:id="rId12"/>
    <p:sldId id="844" r:id="rId13"/>
    <p:sldId id="861" r:id="rId14"/>
    <p:sldId id="845" r:id="rId15"/>
    <p:sldId id="863" r:id="rId16"/>
    <p:sldId id="864" r:id="rId17"/>
    <p:sldId id="855" r:id="rId18"/>
    <p:sldId id="314" r:id="rId19"/>
    <p:sldId id="851" r:id="rId20"/>
    <p:sldId id="838" r:id="rId21"/>
    <p:sldId id="853" r:id="rId22"/>
    <p:sldId id="856" r:id="rId23"/>
    <p:sldId id="842" r:id="rId24"/>
    <p:sldId id="854" r:id="rId25"/>
    <p:sldId id="857" r:id="rId26"/>
    <p:sldId id="866" r:id="rId27"/>
    <p:sldId id="309" r:id="rId28"/>
    <p:sldId id="311" r:id="rId29"/>
    <p:sldId id="839" r:id="rId30"/>
    <p:sldId id="260" r:id="rId31"/>
    <p:sldId id="316" r:id="rId32"/>
    <p:sldId id="317" r:id="rId33"/>
    <p:sldId id="318" r:id="rId34"/>
    <p:sldId id="322" r:id="rId35"/>
    <p:sldId id="837" r:id="rId36"/>
    <p:sldId id="266" r:id="rId37"/>
    <p:sldId id="865" r:id="rId38"/>
    <p:sldId id="867" r:id="rId39"/>
    <p:sldId id="304" r:id="rId40"/>
    <p:sldId id="302" r:id="rId41"/>
    <p:sldId id="336" r:id="rId42"/>
    <p:sldId id="282" r:id="rId43"/>
    <p:sldId id="331" r:id="rId44"/>
    <p:sldId id="296" r:id="rId45"/>
    <p:sldId id="858" r:id="rId46"/>
    <p:sldId id="850" r:id="rId47"/>
    <p:sldId id="813" r:id="rId48"/>
  </p:sldIdLst>
  <p:sldSz cx="12192000" cy="6858000"/>
  <p:notesSz cx="6950075" cy="9236075"/>
  <p:defaultTextStyle>
    <a:defPPr>
      <a:defRPr lang="en-US"/>
    </a:defPPr>
    <a:lvl1pPr algn="l" rtl="0" fontAlgn="base">
      <a:spcBef>
        <a:spcPct val="0"/>
      </a:spcBef>
      <a:spcAft>
        <a:spcPct val="0"/>
      </a:spcAft>
      <a:defRPr kern="1200">
        <a:solidFill>
          <a:schemeClr val="tx1"/>
        </a:solidFill>
        <a:latin typeface="Palatino Linotype" pitchFamily="18" charset="0"/>
        <a:ea typeface="+mn-ea"/>
        <a:cs typeface="Arial" charset="0"/>
      </a:defRPr>
    </a:lvl1pPr>
    <a:lvl2pPr marL="457200" algn="l" rtl="0" fontAlgn="base">
      <a:spcBef>
        <a:spcPct val="0"/>
      </a:spcBef>
      <a:spcAft>
        <a:spcPct val="0"/>
      </a:spcAft>
      <a:defRPr kern="1200">
        <a:solidFill>
          <a:schemeClr val="tx1"/>
        </a:solidFill>
        <a:latin typeface="Palatino Linotype" pitchFamily="18" charset="0"/>
        <a:ea typeface="+mn-ea"/>
        <a:cs typeface="Arial" charset="0"/>
      </a:defRPr>
    </a:lvl2pPr>
    <a:lvl3pPr marL="914400" algn="l" rtl="0" fontAlgn="base">
      <a:spcBef>
        <a:spcPct val="0"/>
      </a:spcBef>
      <a:spcAft>
        <a:spcPct val="0"/>
      </a:spcAft>
      <a:defRPr kern="1200">
        <a:solidFill>
          <a:schemeClr val="tx1"/>
        </a:solidFill>
        <a:latin typeface="Palatino Linotype" pitchFamily="18" charset="0"/>
        <a:ea typeface="+mn-ea"/>
        <a:cs typeface="Arial" charset="0"/>
      </a:defRPr>
    </a:lvl3pPr>
    <a:lvl4pPr marL="1371600" algn="l" rtl="0" fontAlgn="base">
      <a:spcBef>
        <a:spcPct val="0"/>
      </a:spcBef>
      <a:spcAft>
        <a:spcPct val="0"/>
      </a:spcAft>
      <a:defRPr kern="1200">
        <a:solidFill>
          <a:schemeClr val="tx1"/>
        </a:solidFill>
        <a:latin typeface="Palatino Linotype" pitchFamily="18" charset="0"/>
        <a:ea typeface="+mn-ea"/>
        <a:cs typeface="Arial" charset="0"/>
      </a:defRPr>
    </a:lvl4pPr>
    <a:lvl5pPr marL="1828800" algn="l" rtl="0" fontAlgn="base">
      <a:spcBef>
        <a:spcPct val="0"/>
      </a:spcBef>
      <a:spcAft>
        <a:spcPct val="0"/>
      </a:spcAft>
      <a:defRPr kern="1200">
        <a:solidFill>
          <a:schemeClr val="tx1"/>
        </a:solidFill>
        <a:latin typeface="Palatino Linotype" pitchFamily="18" charset="0"/>
        <a:ea typeface="+mn-ea"/>
        <a:cs typeface="Arial" charset="0"/>
      </a:defRPr>
    </a:lvl5pPr>
    <a:lvl6pPr marL="2286000" algn="l" defTabSz="914400" rtl="0" eaLnBrk="1" latinLnBrk="0" hangingPunct="1">
      <a:defRPr kern="1200">
        <a:solidFill>
          <a:schemeClr val="tx1"/>
        </a:solidFill>
        <a:latin typeface="Palatino Linotype" pitchFamily="18" charset="0"/>
        <a:ea typeface="+mn-ea"/>
        <a:cs typeface="Arial" charset="0"/>
      </a:defRPr>
    </a:lvl6pPr>
    <a:lvl7pPr marL="2743200" algn="l" defTabSz="914400" rtl="0" eaLnBrk="1" latinLnBrk="0" hangingPunct="1">
      <a:defRPr kern="1200">
        <a:solidFill>
          <a:schemeClr val="tx1"/>
        </a:solidFill>
        <a:latin typeface="Palatino Linotype" pitchFamily="18" charset="0"/>
        <a:ea typeface="+mn-ea"/>
        <a:cs typeface="Arial" charset="0"/>
      </a:defRPr>
    </a:lvl7pPr>
    <a:lvl8pPr marL="3200400" algn="l" defTabSz="914400" rtl="0" eaLnBrk="1" latinLnBrk="0" hangingPunct="1">
      <a:defRPr kern="1200">
        <a:solidFill>
          <a:schemeClr val="tx1"/>
        </a:solidFill>
        <a:latin typeface="Palatino Linotype" pitchFamily="18" charset="0"/>
        <a:ea typeface="+mn-ea"/>
        <a:cs typeface="Arial" charset="0"/>
      </a:defRPr>
    </a:lvl8pPr>
    <a:lvl9pPr marL="3657600" algn="l" defTabSz="914400" rtl="0" eaLnBrk="1" latinLnBrk="0" hangingPunct="1">
      <a:defRPr kern="1200">
        <a:solidFill>
          <a:schemeClr val="tx1"/>
        </a:solidFill>
        <a:latin typeface="Palatino Linotype" pitchFamily="18" charset="0"/>
        <a:ea typeface="+mn-ea"/>
        <a:cs typeface="Arial" charset="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04" autoAdjust="0"/>
    <p:restoredTop sz="94249" autoAdjust="0"/>
  </p:normalViewPr>
  <p:slideViewPr>
    <p:cSldViewPr snapToGrid="0">
      <p:cViewPr varScale="1">
        <p:scale>
          <a:sx n="69" d="100"/>
          <a:sy n="69" d="100"/>
        </p:scale>
        <p:origin x="66"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8" Type="http://schemas.openxmlformats.org/officeDocument/2006/relationships/slide" Target="slides/slide6.xml"/><Relationship Id="rId5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0" tIns="46245" rIns="92490" bIns="46245" rtlCol="0"/>
          <a:lstStyle>
            <a:lvl1pPr algn="l">
              <a:defRPr sz="1200"/>
            </a:lvl1pPr>
          </a:lstStyle>
          <a:p>
            <a:endParaRPr lang="en-US"/>
          </a:p>
        </p:txBody>
      </p:sp>
      <p:sp>
        <p:nvSpPr>
          <p:cNvPr id="3" name="Date Placeholder 2"/>
          <p:cNvSpPr>
            <a:spLocks noGrp="1"/>
          </p:cNvSpPr>
          <p:nvPr>
            <p:ph type="dt" sz="quarter" idx="1"/>
          </p:nvPr>
        </p:nvSpPr>
        <p:spPr>
          <a:xfrm>
            <a:off x="3936769" y="0"/>
            <a:ext cx="3011699" cy="463408"/>
          </a:xfrm>
          <a:prstGeom prst="rect">
            <a:avLst/>
          </a:prstGeom>
        </p:spPr>
        <p:txBody>
          <a:bodyPr vert="horz" lIns="92490" tIns="46245" rIns="92490" bIns="46245" rtlCol="0"/>
          <a:lstStyle>
            <a:lvl1pPr algn="r">
              <a:defRPr sz="1200"/>
            </a:lvl1pPr>
          </a:lstStyle>
          <a:p>
            <a:fld id="{FE903A71-9E6B-4AE8-8FFF-44962834A0AE}" type="datetimeFigureOut">
              <a:rPr lang="en-US" smtClean="0"/>
              <a:t>3/9/2021</a:t>
            </a:fld>
            <a:endParaRPr lang="en-US"/>
          </a:p>
        </p:txBody>
      </p:sp>
      <p:sp>
        <p:nvSpPr>
          <p:cNvPr id="4" name="Footer Placeholder 3"/>
          <p:cNvSpPr>
            <a:spLocks noGrp="1"/>
          </p:cNvSpPr>
          <p:nvPr>
            <p:ph type="ftr" sz="quarter" idx="2"/>
          </p:nvPr>
        </p:nvSpPr>
        <p:spPr>
          <a:xfrm>
            <a:off x="0" y="8772670"/>
            <a:ext cx="3011699" cy="463407"/>
          </a:xfrm>
          <a:prstGeom prst="rect">
            <a:avLst/>
          </a:prstGeom>
        </p:spPr>
        <p:txBody>
          <a:bodyPr vert="horz" lIns="92490" tIns="46245" rIns="92490" bIns="46245" rtlCol="0" anchor="b"/>
          <a:lstStyle>
            <a:lvl1pPr algn="l">
              <a:defRPr sz="1200"/>
            </a:lvl1pPr>
          </a:lstStyle>
          <a:p>
            <a:endParaRPr lang="en-US"/>
          </a:p>
        </p:txBody>
      </p:sp>
      <p:sp>
        <p:nvSpPr>
          <p:cNvPr id="5" name="Slide Number Placeholder 4"/>
          <p:cNvSpPr>
            <a:spLocks noGrp="1"/>
          </p:cNvSpPr>
          <p:nvPr>
            <p:ph type="sldNum" sz="quarter" idx="3"/>
          </p:nvPr>
        </p:nvSpPr>
        <p:spPr>
          <a:xfrm>
            <a:off x="3936769" y="8772670"/>
            <a:ext cx="3011699" cy="463407"/>
          </a:xfrm>
          <a:prstGeom prst="rect">
            <a:avLst/>
          </a:prstGeom>
        </p:spPr>
        <p:txBody>
          <a:bodyPr vert="horz" lIns="92490" tIns="46245" rIns="92490" bIns="46245" rtlCol="0" anchor="b"/>
          <a:lstStyle>
            <a:lvl1pPr algn="r">
              <a:defRPr sz="1200"/>
            </a:lvl1pPr>
          </a:lstStyle>
          <a:p>
            <a:fld id="{17FA21DF-542D-460F-8772-E8823A2795B9}" type="slidenum">
              <a:rPr lang="en-US" smtClean="0"/>
              <a:t>‹#›</a:t>
            </a:fld>
            <a:endParaRPr lang="en-US"/>
          </a:p>
        </p:txBody>
      </p:sp>
    </p:spTree>
    <p:extLst>
      <p:ext uri="{BB962C8B-B14F-4D97-AF65-F5344CB8AC3E}">
        <p14:creationId xmlns:p14="http://schemas.microsoft.com/office/powerpoint/2010/main" val="1496766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0" tIns="46245" rIns="92490" bIns="46245" rtlCol="0"/>
          <a:lstStyle>
            <a:lvl1pPr algn="l">
              <a:defRPr sz="1200"/>
            </a:lvl1pPr>
          </a:lstStyle>
          <a:p>
            <a:endParaRPr lang="en-US"/>
          </a:p>
        </p:txBody>
      </p:sp>
      <p:sp>
        <p:nvSpPr>
          <p:cNvPr id="3" name="Date Placeholder 2"/>
          <p:cNvSpPr>
            <a:spLocks noGrp="1"/>
          </p:cNvSpPr>
          <p:nvPr>
            <p:ph type="dt" idx="1"/>
          </p:nvPr>
        </p:nvSpPr>
        <p:spPr>
          <a:xfrm>
            <a:off x="3936769" y="0"/>
            <a:ext cx="3011699" cy="463408"/>
          </a:xfrm>
          <a:prstGeom prst="rect">
            <a:avLst/>
          </a:prstGeom>
        </p:spPr>
        <p:txBody>
          <a:bodyPr vert="horz" lIns="92490" tIns="46245" rIns="92490" bIns="46245" rtlCol="0"/>
          <a:lstStyle>
            <a:lvl1pPr algn="r">
              <a:defRPr sz="1200"/>
            </a:lvl1pPr>
          </a:lstStyle>
          <a:p>
            <a:fld id="{14FFFEAD-47EE-4ADF-A663-8C3F4D01BDD0}" type="datetimeFigureOut">
              <a:rPr lang="en-US" smtClean="0"/>
              <a:t>3/9/2021</a:t>
            </a:fld>
            <a:endParaRPr lang="en-US"/>
          </a:p>
        </p:txBody>
      </p:sp>
      <p:sp>
        <p:nvSpPr>
          <p:cNvPr id="4" name="Slide Image Placeholder 3"/>
          <p:cNvSpPr>
            <a:spLocks noGrp="1" noRot="1" noChangeAspect="1"/>
          </p:cNvSpPr>
          <p:nvPr>
            <p:ph type="sldImg" idx="2"/>
          </p:nvPr>
        </p:nvSpPr>
        <p:spPr>
          <a:xfrm>
            <a:off x="703263" y="1154113"/>
            <a:ext cx="5543550" cy="3117850"/>
          </a:xfrm>
          <a:prstGeom prst="rect">
            <a:avLst/>
          </a:prstGeom>
          <a:noFill/>
          <a:ln w="12700">
            <a:solidFill>
              <a:prstClr val="black"/>
            </a:solidFill>
          </a:ln>
        </p:spPr>
        <p:txBody>
          <a:bodyPr vert="horz" lIns="92490" tIns="46245" rIns="92490" bIns="46245" rtlCol="0" anchor="ctr"/>
          <a:lstStyle/>
          <a:p>
            <a:endParaRPr lang="en-US"/>
          </a:p>
        </p:txBody>
      </p:sp>
      <p:sp>
        <p:nvSpPr>
          <p:cNvPr id="5" name="Notes Placeholder 4"/>
          <p:cNvSpPr>
            <a:spLocks noGrp="1"/>
          </p:cNvSpPr>
          <p:nvPr>
            <p:ph type="body" sz="quarter" idx="3"/>
          </p:nvPr>
        </p:nvSpPr>
        <p:spPr>
          <a:xfrm>
            <a:off x="695008" y="4444862"/>
            <a:ext cx="5560060" cy="3636705"/>
          </a:xfrm>
          <a:prstGeom prst="rect">
            <a:avLst/>
          </a:prstGeom>
        </p:spPr>
        <p:txBody>
          <a:bodyPr vert="horz" lIns="92490" tIns="46245" rIns="92490" bIns="46245"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70"/>
            <a:ext cx="3011699" cy="463407"/>
          </a:xfrm>
          <a:prstGeom prst="rect">
            <a:avLst/>
          </a:prstGeom>
        </p:spPr>
        <p:txBody>
          <a:bodyPr vert="horz" lIns="92490" tIns="46245" rIns="92490" bIns="46245" rtlCol="0" anchor="b"/>
          <a:lstStyle>
            <a:lvl1pPr algn="l">
              <a:defRPr sz="1200"/>
            </a:lvl1pPr>
          </a:lstStyle>
          <a:p>
            <a:endParaRPr lang="en-US"/>
          </a:p>
        </p:txBody>
      </p:sp>
      <p:sp>
        <p:nvSpPr>
          <p:cNvPr id="7" name="Slide Number Placeholder 6"/>
          <p:cNvSpPr>
            <a:spLocks noGrp="1"/>
          </p:cNvSpPr>
          <p:nvPr>
            <p:ph type="sldNum" sz="quarter" idx="5"/>
          </p:nvPr>
        </p:nvSpPr>
        <p:spPr>
          <a:xfrm>
            <a:off x="3936769" y="8772670"/>
            <a:ext cx="3011699" cy="463407"/>
          </a:xfrm>
          <a:prstGeom prst="rect">
            <a:avLst/>
          </a:prstGeom>
        </p:spPr>
        <p:txBody>
          <a:bodyPr vert="horz" lIns="92490" tIns="46245" rIns="92490" bIns="46245" rtlCol="0" anchor="b"/>
          <a:lstStyle>
            <a:lvl1pPr algn="r">
              <a:defRPr sz="1200"/>
            </a:lvl1pPr>
          </a:lstStyle>
          <a:p>
            <a:fld id="{4FFB4753-8422-4455-B575-6C6B6D825E9B}" type="slidenum">
              <a:rPr lang="en-US" smtClean="0"/>
              <a:t>‹#›</a:t>
            </a:fld>
            <a:endParaRPr lang="en-US"/>
          </a:p>
        </p:txBody>
      </p:sp>
    </p:spTree>
    <p:extLst>
      <p:ext uri="{BB962C8B-B14F-4D97-AF65-F5344CB8AC3E}">
        <p14:creationId xmlns:p14="http://schemas.microsoft.com/office/powerpoint/2010/main" val="18294738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defTabSz="924887">
              <a:defRPr/>
            </a:pPr>
            <a:endParaRPr lang="en-US" dirty="0">
              <a:ea typeface="Calibri"/>
              <a:cs typeface="Times New Roman"/>
            </a:endParaRPr>
          </a:p>
          <a:p>
            <a:pPr marL="0" lvl="1" defTabSz="924887">
              <a:defRPr/>
            </a:pPr>
            <a:endParaRPr lang="en-US" dirty="0">
              <a:ea typeface="Calibri"/>
              <a:cs typeface="Times New Roman"/>
            </a:endParaRPr>
          </a:p>
          <a:p>
            <a:endParaRPr lang="en-US" dirty="0"/>
          </a:p>
        </p:txBody>
      </p:sp>
      <p:sp>
        <p:nvSpPr>
          <p:cNvPr id="4" name="Slide Number Placeholder 3"/>
          <p:cNvSpPr>
            <a:spLocks noGrp="1"/>
          </p:cNvSpPr>
          <p:nvPr>
            <p:ph type="sldNum" sz="quarter" idx="10"/>
          </p:nvPr>
        </p:nvSpPr>
        <p:spPr/>
        <p:txBody>
          <a:bodyPr/>
          <a:lstStyle/>
          <a:p>
            <a:fld id="{B6517647-D091-48CF-9254-448F5317AC20}" type="slidenum">
              <a:rPr lang="en-US" smtClean="0"/>
              <a:t>35</a:t>
            </a:fld>
            <a:endParaRPr lang="en-US"/>
          </a:p>
        </p:txBody>
      </p:sp>
    </p:spTree>
    <p:extLst>
      <p:ext uri="{BB962C8B-B14F-4D97-AF65-F5344CB8AC3E}">
        <p14:creationId xmlns:p14="http://schemas.microsoft.com/office/powerpoint/2010/main" val="13874252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530340-F5C0-43BA-9CC1-D63E860F355B}" type="slidenum">
              <a:rPr lang="en-US" smtClean="0"/>
              <a:t>46</a:t>
            </a:fld>
            <a:endParaRPr lang="en-US"/>
          </a:p>
        </p:txBody>
      </p:sp>
    </p:spTree>
    <p:extLst>
      <p:ext uri="{BB962C8B-B14F-4D97-AF65-F5344CB8AC3E}">
        <p14:creationId xmlns:p14="http://schemas.microsoft.com/office/powerpoint/2010/main" val="34105533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600201"/>
            <a:ext cx="10363200" cy="1470025"/>
          </a:xfrm>
        </p:spPr>
        <p:txBody>
          <a:bodyPr/>
          <a:lstStyle/>
          <a:p>
            <a:r>
              <a:rPr lang="en-US"/>
              <a:t>Click to edit Master title style</a:t>
            </a:r>
            <a:endParaRPr lang="en-US" dirty="0"/>
          </a:p>
        </p:txBody>
      </p:sp>
      <p:sp>
        <p:nvSpPr>
          <p:cNvPr id="3" name="Subtitle 2"/>
          <p:cNvSpPr>
            <a:spLocks noGrp="1"/>
          </p:cNvSpPr>
          <p:nvPr>
            <p:ph type="subTitle" idx="1"/>
          </p:nvPr>
        </p:nvSpPr>
        <p:spPr>
          <a:xfrm>
            <a:off x="1828800" y="3886200"/>
            <a:ext cx="8534400" cy="12192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37131966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081065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98702"/>
            <a:ext cx="10972800" cy="1143000"/>
          </a:xfrm>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endParaRPr lang="en-US" dirty="0">
              <a:solidFill>
                <a:prstClr val="black">
                  <a:tint val="75000"/>
                </a:prstClr>
              </a:solidFill>
            </a:endParaRPr>
          </a:p>
        </p:txBody>
      </p:sp>
    </p:spTree>
    <p:extLst>
      <p:ext uri="{BB962C8B-B14F-4D97-AF65-F5344CB8AC3E}">
        <p14:creationId xmlns:p14="http://schemas.microsoft.com/office/powerpoint/2010/main" val="17641520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600201"/>
            <a:ext cx="10363200" cy="1470025"/>
          </a:xfrm>
        </p:spPr>
        <p:txBody>
          <a:bodyPr/>
          <a:lstStyle/>
          <a:p>
            <a:r>
              <a:rPr lang="en-US"/>
              <a:t>Click to edit Master title style</a:t>
            </a:r>
            <a:endParaRPr lang="en-US" dirty="0"/>
          </a:p>
        </p:txBody>
      </p:sp>
      <p:sp>
        <p:nvSpPr>
          <p:cNvPr id="3" name="Subtitle 2"/>
          <p:cNvSpPr>
            <a:spLocks noGrp="1"/>
          </p:cNvSpPr>
          <p:nvPr>
            <p:ph type="subTitle" idx="1"/>
          </p:nvPr>
        </p:nvSpPr>
        <p:spPr>
          <a:xfrm>
            <a:off x="1828800" y="3886200"/>
            <a:ext cx="8534400" cy="12192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Oval 3"/>
          <p:cNvSpPr/>
          <p:nvPr userDrawn="1"/>
        </p:nvSpPr>
        <p:spPr>
          <a:xfrm>
            <a:off x="1097280" y="5549604"/>
            <a:ext cx="1219200" cy="914400"/>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sz="1350" dirty="0">
              <a:solidFill>
                <a:prstClr val="white"/>
              </a:solidFill>
            </a:endParaRPr>
          </a:p>
        </p:txBody>
      </p:sp>
    </p:spTree>
    <p:extLst>
      <p:ext uri="{BB962C8B-B14F-4D97-AF65-F5344CB8AC3E}">
        <p14:creationId xmlns:p14="http://schemas.microsoft.com/office/powerpoint/2010/main" val="32045876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2" name="Title 1"/>
          <p:cNvSpPr>
            <a:spLocks noGrp="1"/>
          </p:cNvSpPr>
          <p:nvPr>
            <p:ph type="ctrTitle"/>
          </p:nvPr>
        </p:nvSpPr>
        <p:spPr>
          <a:xfrm>
            <a:off x="711200" y="2416176"/>
            <a:ext cx="10871200" cy="1470025"/>
          </a:xfrm>
        </p:spPr>
        <p:txBody>
          <a:bodyPr/>
          <a:lstStyle/>
          <a:p>
            <a:r>
              <a:rPr lang="en-US"/>
              <a:t>Click to edit Master title style</a:t>
            </a:r>
            <a:endParaRPr lang="en-US" dirty="0"/>
          </a:p>
        </p:txBody>
      </p:sp>
    </p:spTree>
    <p:extLst>
      <p:ext uri="{BB962C8B-B14F-4D97-AF65-F5344CB8AC3E}">
        <p14:creationId xmlns:p14="http://schemas.microsoft.com/office/powerpoint/2010/main" val="2151102839"/>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Bulleted List">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1143000"/>
          </a:xfrm>
        </p:spPr>
        <p:txBody>
          <a:bodyPr>
            <a:normAutofit/>
          </a:bodyPr>
          <a:lstStyle>
            <a:lvl1pPr>
              <a:defRPr sz="4000" baseline="0"/>
            </a:lvl1pPr>
          </a:lstStyle>
          <a:p>
            <a:r>
              <a:rPr lang="en-US" dirty="0"/>
              <a:t>Click to edit Master title style</a:t>
            </a:r>
          </a:p>
        </p:txBody>
      </p:sp>
      <p:sp>
        <p:nvSpPr>
          <p:cNvPr id="11" name="Text Placeholder 10"/>
          <p:cNvSpPr>
            <a:spLocks noGrp="1"/>
          </p:cNvSpPr>
          <p:nvPr>
            <p:ph type="body" sz="quarter" idx="10"/>
          </p:nvPr>
        </p:nvSpPr>
        <p:spPr>
          <a:xfrm>
            <a:off x="711200" y="1600200"/>
            <a:ext cx="10871200" cy="434340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50209078"/>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Insert Object">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1143000"/>
          </a:xfrm>
        </p:spPr>
        <p:txBody>
          <a:bodyPr>
            <a:normAutofit/>
          </a:bodyPr>
          <a:lstStyle>
            <a:lvl1pPr>
              <a:defRPr sz="4000" baseline="0"/>
            </a:lvl1pPr>
          </a:lstStyle>
          <a:p>
            <a:r>
              <a:rPr lang="en-US"/>
              <a:t>Click to edit Master title style</a:t>
            </a:r>
            <a:endParaRPr lang="en-US" dirty="0"/>
          </a:p>
        </p:txBody>
      </p:sp>
      <p:sp>
        <p:nvSpPr>
          <p:cNvPr id="5" name="Content Placeholder 4"/>
          <p:cNvSpPr>
            <a:spLocks noGrp="1"/>
          </p:cNvSpPr>
          <p:nvPr>
            <p:ph sz="quarter" idx="10"/>
          </p:nvPr>
        </p:nvSpPr>
        <p:spPr>
          <a:xfrm>
            <a:off x="609600" y="1600200"/>
            <a:ext cx="10972800" cy="4495800"/>
          </a:xfrm>
        </p:spPr>
        <p:txBody>
          <a:bodyPr/>
          <a:lstStyle>
            <a:lvl1pPr marL="0" indent="0">
              <a:buNone/>
              <a:defRPr/>
            </a:lvl1pPr>
          </a:lstStyle>
          <a:p>
            <a:pPr lvl="0"/>
            <a:r>
              <a:rPr lang="en-US"/>
              <a:t>Edit Master text styles</a:t>
            </a:r>
          </a:p>
        </p:txBody>
      </p:sp>
    </p:spTree>
    <p:extLst>
      <p:ext uri="{BB962C8B-B14F-4D97-AF65-F5344CB8AC3E}">
        <p14:creationId xmlns:p14="http://schemas.microsoft.com/office/powerpoint/2010/main" val="4126993328"/>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1143000"/>
          </a:xfrm>
        </p:spPr>
        <p:txBody>
          <a:bodyPr>
            <a:normAutofit/>
          </a:bodyPr>
          <a:lstStyle>
            <a:lvl1pPr>
              <a:defRPr sz="4000" baseline="0"/>
            </a:lvl1pPr>
          </a:lstStyle>
          <a:p>
            <a:r>
              <a:rPr lang="en-US"/>
              <a:t>Click to edit Master title style</a:t>
            </a:r>
            <a:endParaRPr lang="en-US" dirty="0"/>
          </a:p>
        </p:txBody>
      </p:sp>
      <p:sp>
        <p:nvSpPr>
          <p:cNvPr id="5" name="Content Placeholder 4"/>
          <p:cNvSpPr>
            <a:spLocks noGrp="1"/>
          </p:cNvSpPr>
          <p:nvPr>
            <p:ph sz="quarter" idx="10"/>
          </p:nvPr>
        </p:nvSpPr>
        <p:spPr>
          <a:xfrm>
            <a:off x="609600" y="1600200"/>
            <a:ext cx="5384800" cy="4648200"/>
          </a:xfrm>
        </p:spPr>
        <p:txBody>
          <a:bodyPr/>
          <a:lstStyle>
            <a:lvl1pPr marL="0" indent="0">
              <a:buNone/>
              <a:defRPr/>
            </a:lvl1pPr>
          </a:lstStyle>
          <a:p>
            <a:pPr lvl="0"/>
            <a:r>
              <a:rPr lang="en-US"/>
              <a:t>Edit Master text styles</a:t>
            </a:r>
          </a:p>
        </p:txBody>
      </p:sp>
      <p:sp>
        <p:nvSpPr>
          <p:cNvPr id="6" name="Content Placeholder 4"/>
          <p:cNvSpPr>
            <a:spLocks noGrp="1"/>
          </p:cNvSpPr>
          <p:nvPr>
            <p:ph sz="quarter" idx="11"/>
          </p:nvPr>
        </p:nvSpPr>
        <p:spPr>
          <a:xfrm>
            <a:off x="6197600" y="1600200"/>
            <a:ext cx="5384800" cy="4648200"/>
          </a:xfrm>
        </p:spPr>
        <p:txBody>
          <a:bodyPr/>
          <a:lstStyle>
            <a:lvl1pPr marL="0" indent="0">
              <a:buNone/>
              <a:defRPr/>
            </a:lvl1pPr>
          </a:lstStyle>
          <a:p>
            <a:pPr lvl="0"/>
            <a:r>
              <a:rPr lang="en-US"/>
              <a:t>Edit Master text styles</a:t>
            </a:r>
          </a:p>
        </p:txBody>
      </p:sp>
    </p:spTree>
    <p:extLst>
      <p:ext uri="{BB962C8B-B14F-4D97-AF65-F5344CB8AC3E}">
        <p14:creationId xmlns:p14="http://schemas.microsoft.com/office/powerpoint/2010/main" val="1798775234"/>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Content and Object">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1143000"/>
          </a:xfrm>
        </p:spPr>
        <p:txBody>
          <a:bodyPr>
            <a:normAutofit/>
          </a:bodyPr>
          <a:lstStyle>
            <a:lvl1pPr>
              <a:defRPr sz="4000" baseline="0"/>
            </a:lvl1pPr>
          </a:lstStyle>
          <a:p>
            <a:r>
              <a:rPr lang="en-US"/>
              <a:t>Click to edit Master title style</a:t>
            </a:r>
            <a:endParaRPr lang="en-US" dirty="0"/>
          </a:p>
        </p:txBody>
      </p:sp>
      <p:sp>
        <p:nvSpPr>
          <p:cNvPr id="6" name="Content Placeholder 4"/>
          <p:cNvSpPr>
            <a:spLocks noGrp="1"/>
          </p:cNvSpPr>
          <p:nvPr>
            <p:ph sz="quarter" idx="11"/>
          </p:nvPr>
        </p:nvSpPr>
        <p:spPr>
          <a:xfrm>
            <a:off x="6197600" y="1600200"/>
            <a:ext cx="5384800" cy="4648200"/>
          </a:xfrm>
        </p:spPr>
        <p:txBody>
          <a:bodyPr/>
          <a:lstStyle>
            <a:lvl1pPr marL="0" indent="0">
              <a:buNone/>
              <a:defRPr/>
            </a:lvl1pPr>
          </a:lstStyle>
          <a:p>
            <a:pPr lvl="0"/>
            <a:r>
              <a:rPr lang="en-US"/>
              <a:t>Edit Master text styles</a:t>
            </a:r>
          </a:p>
        </p:txBody>
      </p:sp>
      <p:sp>
        <p:nvSpPr>
          <p:cNvPr id="4" name="Text Placeholder 3"/>
          <p:cNvSpPr>
            <a:spLocks noGrp="1"/>
          </p:cNvSpPr>
          <p:nvPr>
            <p:ph type="body" sz="quarter" idx="12"/>
          </p:nvPr>
        </p:nvSpPr>
        <p:spPr>
          <a:xfrm>
            <a:off x="711200" y="1600200"/>
            <a:ext cx="5283200" cy="464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35036972"/>
      </p:ext>
    </p:extLst>
  </p:cSld>
  <p:clrMapOvr>
    <a:masterClrMapping/>
  </p:clrMapOvr>
  <p:hf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6" name="Content Placeholder 4"/>
          <p:cNvSpPr>
            <a:spLocks noGrp="1"/>
          </p:cNvSpPr>
          <p:nvPr>
            <p:ph sz="quarter" idx="11"/>
          </p:nvPr>
        </p:nvSpPr>
        <p:spPr>
          <a:xfrm>
            <a:off x="6197600" y="381000"/>
            <a:ext cx="5384800" cy="5867400"/>
          </a:xfrm>
        </p:spPr>
        <p:txBody>
          <a:bodyPr/>
          <a:lstStyle>
            <a:lvl1pPr marL="0" indent="0">
              <a:buNone/>
              <a:defRPr/>
            </a:lvl1pPr>
          </a:lstStyle>
          <a:p>
            <a:pPr lvl="0"/>
            <a:r>
              <a:rPr lang="en-US"/>
              <a:t>Edit Master text styles</a:t>
            </a:r>
          </a:p>
        </p:txBody>
      </p:sp>
      <p:sp>
        <p:nvSpPr>
          <p:cNvPr id="4" name="Text Placeholder 3"/>
          <p:cNvSpPr>
            <a:spLocks noGrp="1"/>
          </p:cNvSpPr>
          <p:nvPr>
            <p:ph type="body" sz="quarter" idx="12"/>
          </p:nvPr>
        </p:nvSpPr>
        <p:spPr>
          <a:xfrm>
            <a:off x="711200" y="381000"/>
            <a:ext cx="5283200" cy="5867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796017736"/>
      </p:ext>
    </p:extLst>
  </p:cSld>
  <p:clrMapOvr>
    <a:masterClrMapping/>
  </p:clrMapOvr>
  <p:hf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2641600" y="685800"/>
            <a:ext cx="6807200" cy="3886200"/>
          </a:xfrm>
        </p:spPr>
        <p:txBody>
          <a:bodyPr rtlCol="0">
            <a:normAutofit/>
          </a:bodyPr>
          <a:lstStyle/>
          <a:p>
            <a:pPr lvl="0"/>
            <a:r>
              <a:rPr lang="en-US" noProof="0"/>
              <a:t>Click icon to add picture</a:t>
            </a:r>
            <a:endParaRPr lang="en-US" noProof="0" dirty="0"/>
          </a:p>
        </p:txBody>
      </p:sp>
      <p:sp>
        <p:nvSpPr>
          <p:cNvPr id="7" name="Text Placeholder 6"/>
          <p:cNvSpPr>
            <a:spLocks noGrp="1"/>
          </p:cNvSpPr>
          <p:nvPr>
            <p:ph type="body" sz="quarter" idx="11"/>
          </p:nvPr>
        </p:nvSpPr>
        <p:spPr>
          <a:xfrm>
            <a:off x="2641600" y="4648200"/>
            <a:ext cx="6807200" cy="1066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78890996"/>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2" name="Title 1"/>
          <p:cNvSpPr>
            <a:spLocks noGrp="1"/>
          </p:cNvSpPr>
          <p:nvPr>
            <p:ph type="ctrTitle"/>
          </p:nvPr>
        </p:nvSpPr>
        <p:spPr>
          <a:xfrm>
            <a:off x="711200" y="2416176"/>
            <a:ext cx="10871200" cy="1470025"/>
          </a:xfrm>
        </p:spPr>
        <p:txBody>
          <a:bodyPr/>
          <a:lstStyle/>
          <a:p>
            <a:r>
              <a:rPr lang="en-US"/>
              <a:t>Click to edit Master title style</a:t>
            </a:r>
            <a:endParaRPr lang="en-US" dirty="0"/>
          </a:p>
        </p:txBody>
      </p:sp>
    </p:spTree>
    <p:extLst>
      <p:ext uri="{BB962C8B-B14F-4D97-AF65-F5344CB8AC3E}">
        <p14:creationId xmlns:p14="http://schemas.microsoft.com/office/powerpoint/2010/main" val="269865169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1143000"/>
          </a:xfrm>
        </p:spPr>
        <p:txBody>
          <a:bodyPr>
            <a:normAutofit/>
          </a:bodyPr>
          <a:lstStyle>
            <a:lvl1pPr>
              <a:defRPr sz="4000" baseline="0"/>
            </a:lvl1pPr>
          </a:lstStyle>
          <a:p>
            <a:r>
              <a:rPr lang="en-US"/>
              <a:t>Click to edit Master title style</a:t>
            </a:r>
            <a:endParaRPr lang="en-US" dirty="0"/>
          </a:p>
        </p:txBody>
      </p:sp>
    </p:spTree>
    <p:extLst>
      <p:ext uri="{BB962C8B-B14F-4D97-AF65-F5344CB8AC3E}">
        <p14:creationId xmlns:p14="http://schemas.microsoft.com/office/powerpoint/2010/main" val="400691629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2" name="Oval 1"/>
          <p:cNvSpPr/>
          <p:nvPr userDrawn="1"/>
        </p:nvSpPr>
        <p:spPr>
          <a:xfrm>
            <a:off x="1097280" y="5549604"/>
            <a:ext cx="1219200" cy="914400"/>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sz="1350" dirty="0">
              <a:solidFill>
                <a:prstClr val="white"/>
              </a:solidFill>
            </a:endParaRPr>
          </a:p>
        </p:txBody>
      </p:sp>
    </p:spTree>
    <p:extLst>
      <p:ext uri="{BB962C8B-B14F-4D97-AF65-F5344CB8AC3E}">
        <p14:creationId xmlns:p14="http://schemas.microsoft.com/office/powerpoint/2010/main" val="511186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objTx">
  <p:cSld name="1_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594359"/>
            <a:ext cx="3200400" cy="2286000"/>
          </a:xfrm>
        </p:spPr>
        <p:txBody>
          <a:bodyPr anchor="b">
            <a:normAutofit/>
          </a:bodyPr>
          <a:lstStyle>
            <a:lvl1pPr>
              <a:defRPr sz="27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125">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11" name="Oval 10"/>
          <p:cNvSpPr/>
          <p:nvPr userDrawn="1"/>
        </p:nvSpPr>
        <p:spPr>
          <a:xfrm>
            <a:off x="3525804" y="5545385"/>
            <a:ext cx="1219200" cy="914400"/>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sz="1350" dirty="0">
              <a:solidFill>
                <a:prstClr val="white"/>
              </a:solidFill>
            </a:endParaRPr>
          </a:p>
        </p:txBody>
      </p:sp>
    </p:spTree>
    <p:extLst>
      <p:ext uri="{BB962C8B-B14F-4D97-AF65-F5344CB8AC3E}">
        <p14:creationId xmlns:p14="http://schemas.microsoft.com/office/powerpoint/2010/main" val="282382023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a:xfrm>
            <a:off x="1097280" y="1845738"/>
            <a:ext cx="10058400" cy="36166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37413559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TxTwoObj">
  <p:cSld name="1_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7"/>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1500" b="0"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29160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1500" b="0"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29160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68042908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1_Blank">
    <p:spTree>
      <p:nvGrpSpPr>
        <p:cNvPr id="1" name=""/>
        <p:cNvGrpSpPr/>
        <p:nvPr/>
      </p:nvGrpSpPr>
      <p:grpSpPr>
        <a:xfrm>
          <a:off x="0" y="0"/>
          <a:ext cx="0" cy="0"/>
          <a:chOff x="0" y="0"/>
          <a:chExt cx="0" cy="0"/>
        </a:xfrm>
      </p:grpSpPr>
      <p:sp>
        <p:nvSpPr>
          <p:cNvPr id="15" name="Oval 14"/>
          <p:cNvSpPr/>
          <p:nvPr userDrawn="1"/>
        </p:nvSpPr>
        <p:spPr>
          <a:xfrm>
            <a:off x="1097280" y="5549604"/>
            <a:ext cx="1219200" cy="914400"/>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sz="1350" dirty="0">
              <a:solidFill>
                <a:prstClr val="white"/>
              </a:solidFill>
            </a:endParaRPr>
          </a:p>
        </p:txBody>
      </p:sp>
    </p:spTree>
    <p:extLst>
      <p:ext uri="{BB962C8B-B14F-4D97-AF65-F5344CB8AC3E}">
        <p14:creationId xmlns:p14="http://schemas.microsoft.com/office/powerpoint/2010/main" val="386193356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2_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81227" y="0"/>
            <a:ext cx="7829551" cy="5219700"/>
          </a:xfrm>
          <a:prstGeom prst="rect">
            <a:avLst/>
          </a:prstGeom>
        </p:spPr>
      </p:pic>
      <p:sp>
        <p:nvSpPr>
          <p:cNvPr id="5" name="Rectangle 4"/>
          <p:cNvSpPr/>
          <p:nvPr userDrawn="1"/>
        </p:nvSpPr>
        <p:spPr>
          <a:xfrm>
            <a:off x="2390079" y="168379"/>
            <a:ext cx="7389543" cy="1754326"/>
          </a:xfrm>
          <a:prstGeom prst="rect">
            <a:avLst/>
          </a:prstGeom>
          <a:effectLst>
            <a:glow rad="254000">
              <a:schemeClr val="tx1">
                <a:alpha val="50000"/>
              </a:schemeClr>
            </a:glow>
          </a:effectLst>
        </p:spPr>
        <p:txBody>
          <a:bodyPr wrap="square">
            <a:spAutoFit/>
          </a:bodyPr>
          <a:lstStyle/>
          <a:p>
            <a:pPr defTabSz="457200"/>
            <a:r>
              <a:rPr lang="en-US" sz="2700" dirty="0">
                <a:solidFill>
                  <a:srgbClr val="FFFFFF"/>
                </a:solidFill>
                <a:effectLst>
                  <a:glow rad="254000">
                    <a:prstClr val="white">
                      <a:alpha val="30000"/>
                    </a:prstClr>
                  </a:glow>
                </a:effectLst>
              </a:rPr>
              <a:t>This photo is a placeholder. Click on the photo to add you own picture. Make sure your image does not overlap the banner and logo at the bottom.</a:t>
            </a:r>
          </a:p>
        </p:txBody>
      </p:sp>
      <p:sp>
        <p:nvSpPr>
          <p:cNvPr id="15" name="Oval 14"/>
          <p:cNvSpPr/>
          <p:nvPr userDrawn="1"/>
        </p:nvSpPr>
        <p:spPr>
          <a:xfrm>
            <a:off x="1097280" y="5549604"/>
            <a:ext cx="1219200" cy="914400"/>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sz="1350" dirty="0">
              <a:solidFill>
                <a:prstClr val="white"/>
              </a:solidFill>
            </a:endParaRPr>
          </a:p>
        </p:txBody>
      </p:sp>
    </p:spTree>
    <p:extLst>
      <p:ext uri="{BB962C8B-B14F-4D97-AF65-F5344CB8AC3E}">
        <p14:creationId xmlns:p14="http://schemas.microsoft.com/office/powerpoint/2010/main" val="39147080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Bulleted List">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1143000"/>
          </a:xfrm>
        </p:spPr>
        <p:txBody>
          <a:bodyPr>
            <a:normAutofit/>
          </a:bodyPr>
          <a:lstStyle>
            <a:lvl1pPr>
              <a:defRPr sz="4000" baseline="0"/>
            </a:lvl1pPr>
          </a:lstStyle>
          <a:p>
            <a:r>
              <a:rPr lang="en-US"/>
              <a:t>Click to edit Master title style</a:t>
            </a:r>
            <a:endParaRPr lang="en-US" dirty="0"/>
          </a:p>
        </p:txBody>
      </p:sp>
      <p:sp>
        <p:nvSpPr>
          <p:cNvPr id="11" name="Text Placeholder 10"/>
          <p:cNvSpPr>
            <a:spLocks noGrp="1"/>
          </p:cNvSpPr>
          <p:nvPr>
            <p:ph type="body" sz="quarter" idx="10"/>
          </p:nvPr>
        </p:nvSpPr>
        <p:spPr>
          <a:xfrm>
            <a:off x="711200" y="1600200"/>
            <a:ext cx="10871200" cy="4343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935882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Insert Object">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1143000"/>
          </a:xfrm>
        </p:spPr>
        <p:txBody>
          <a:bodyPr>
            <a:normAutofit/>
          </a:bodyPr>
          <a:lstStyle>
            <a:lvl1pPr>
              <a:defRPr sz="4000" baseline="0"/>
            </a:lvl1pPr>
          </a:lstStyle>
          <a:p>
            <a:r>
              <a:rPr lang="en-US"/>
              <a:t>Click to edit Master title style</a:t>
            </a:r>
            <a:endParaRPr lang="en-US" dirty="0"/>
          </a:p>
        </p:txBody>
      </p:sp>
      <p:sp>
        <p:nvSpPr>
          <p:cNvPr id="5" name="Content Placeholder 4"/>
          <p:cNvSpPr>
            <a:spLocks noGrp="1"/>
          </p:cNvSpPr>
          <p:nvPr>
            <p:ph sz="quarter" idx="10"/>
          </p:nvPr>
        </p:nvSpPr>
        <p:spPr>
          <a:xfrm>
            <a:off x="609600" y="1600200"/>
            <a:ext cx="10972800" cy="4495800"/>
          </a:xfrm>
        </p:spPr>
        <p:txBody>
          <a:bodyPr/>
          <a:lstStyle>
            <a:lvl1pPr marL="0" indent="0">
              <a:buNone/>
              <a:defRPr/>
            </a:lvl1pPr>
          </a:lstStyle>
          <a:p>
            <a:pPr lvl="0"/>
            <a:r>
              <a:rPr lang="en-US"/>
              <a:t>Edit Master text styles</a:t>
            </a:r>
          </a:p>
        </p:txBody>
      </p:sp>
    </p:spTree>
    <p:extLst>
      <p:ext uri="{BB962C8B-B14F-4D97-AF65-F5344CB8AC3E}">
        <p14:creationId xmlns:p14="http://schemas.microsoft.com/office/powerpoint/2010/main" val="25012965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1143000"/>
          </a:xfrm>
        </p:spPr>
        <p:txBody>
          <a:bodyPr>
            <a:normAutofit/>
          </a:bodyPr>
          <a:lstStyle>
            <a:lvl1pPr>
              <a:defRPr sz="4000" baseline="0"/>
            </a:lvl1pPr>
          </a:lstStyle>
          <a:p>
            <a:r>
              <a:rPr lang="en-US"/>
              <a:t>Click to edit Master title style</a:t>
            </a:r>
            <a:endParaRPr lang="en-US" dirty="0"/>
          </a:p>
        </p:txBody>
      </p:sp>
      <p:sp>
        <p:nvSpPr>
          <p:cNvPr id="5" name="Content Placeholder 4"/>
          <p:cNvSpPr>
            <a:spLocks noGrp="1"/>
          </p:cNvSpPr>
          <p:nvPr>
            <p:ph sz="quarter" idx="10"/>
          </p:nvPr>
        </p:nvSpPr>
        <p:spPr>
          <a:xfrm>
            <a:off x="609600" y="1600200"/>
            <a:ext cx="5384800" cy="4648200"/>
          </a:xfrm>
        </p:spPr>
        <p:txBody>
          <a:bodyPr/>
          <a:lstStyle>
            <a:lvl1pPr marL="0" indent="0">
              <a:buNone/>
              <a:defRPr/>
            </a:lvl1pPr>
          </a:lstStyle>
          <a:p>
            <a:pPr lvl="0"/>
            <a:r>
              <a:rPr lang="en-US"/>
              <a:t>Edit Master text styles</a:t>
            </a:r>
          </a:p>
        </p:txBody>
      </p:sp>
      <p:sp>
        <p:nvSpPr>
          <p:cNvPr id="6" name="Content Placeholder 4"/>
          <p:cNvSpPr>
            <a:spLocks noGrp="1"/>
          </p:cNvSpPr>
          <p:nvPr>
            <p:ph sz="quarter" idx="11"/>
          </p:nvPr>
        </p:nvSpPr>
        <p:spPr>
          <a:xfrm>
            <a:off x="6197600" y="1600200"/>
            <a:ext cx="5384800" cy="4648200"/>
          </a:xfrm>
        </p:spPr>
        <p:txBody>
          <a:bodyPr/>
          <a:lstStyle>
            <a:lvl1pPr marL="0" indent="0">
              <a:buNone/>
              <a:defRPr/>
            </a:lvl1pPr>
          </a:lstStyle>
          <a:p>
            <a:pPr lvl="0"/>
            <a:r>
              <a:rPr lang="en-US"/>
              <a:t>Edit Master text styles</a:t>
            </a:r>
          </a:p>
        </p:txBody>
      </p:sp>
    </p:spTree>
    <p:extLst>
      <p:ext uri="{BB962C8B-B14F-4D97-AF65-F5344CB8AC3E}">
        <p14:creationId xmlns:p14="http://schemas.microsoft.com/office/powerpoint/2010/main" val="29505510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ntent and Object">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1143000"/>
          </a:xfrm>
        </p:spPr>
        <p:txBody>
          <a:bodyPr>
            <a:normAutofit/>
          </a:bodyPr>
          <a:lstStyle>
            <a:lvl1pPr>
              <a:defRPr sz="4000" baseline="0"/>
            </a:lvl1pPr>
          </a:lstStyle>
          <a:p>
            <a:r>
              <a:rPr lang="en-US"/>
              <a:t>Click to edit Master title style</a:t>
            </a:r>
            <a:endParaRPr lang="en-US" dirty="0"/>
          </a:p>
        </p:txBody>
      </p:sp>
      <p:sp>
        <p:nvSpPr>
          <p:cNvPr id="6" name="Content Placeholder 4"/>
          <p:cNvSpPr>
            <a:spLocks noGrp="1"/>
          </p:cNvSpPr>
          <p:nvPr>
            <p:ph sz="quarter" idx="11"/>
          </p:nvPr>
        </p:nvSpPr>
        <p:spPr>
          <a:xfrm>
            <a:off x="6197600" y="1600200"/>
            <a:ext cx="5384800" cy="4648200"/>
          </a:xfrm>
        </p:spPr>
        <p:txBody>
          <a:bodyPr/>
          <a:lstStyle>
            <a:lvl1pPr marL="0" indent="0">
              <a:buNone/>
              <a:defRPr/>
            </a:lvl1pPr>
          </a:lstStyle>
          <a:p>
            <a:pPr lvl="0"/>
            <a:r>
              <a:rPr lang="en-US"/>
              <a:t>Edit Master text styles</a:t>
            </a:r>
          </a:p>
        </p:txBody>
      </p:sp>
      <p:sp>
        <p:nvSpPr>
          <p:cNvPr id="4" name="Text Placeholder 3"/>
          <p:cNvSpPr>
            <a:spLocks noGrp="1"/>
          </p:cNvSpPr>
          <p:nvPr>
            <p:ph type="body" sz="quarter" idx="12"/>
          </p:nvPr>
        </p:nvSpPr>
        <p:spPr>
          <a:xfrm>
            <a:off x="711200" y="1600200"/>
            <a:ext cx="5283200" cy="464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538906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6" name="Content Placeholder 4"/>
          <p:cNvSpPr>
            <a:spLocks noGrp="1"/>
          </p:cNvSpPr>
          <p:nvPr>
            <p:ph sz="quarter" idx="11"/>
          </p:nvPr>
        </p:nvSpPr>
        <p:spPr>
          <a:xfrm>
            <a:off x="6197600" y="381000"/>
            <a:ext cx="5384800" cy="5867400"/>
          </a:xfrm>
        </p:spPr>
        <p:txBody>
          <a:bodyPr/>
          <a:lstStyle>
            <a:lvl1pPr marL="0" indent="0">
              <a:buNone/>
              <a:defRPr/>
            </a:lvl1pPr>
          </a:lstStyle>
          <a:p>
            <a:pPr lvl="0"/>
            <a:r>
              <a:rPr lang="en-US"/>
              <a:t>Edit Master text styles</a:t>
            </a:r>
          </a:p>
        </p:txBody>
      </p:sp>
      <p:sp>
        <p:nvSpPr>
          <p:cNvPr id="4" name="Text Placeholder 3"/>
          <p:cNvSpPr>
            <a:spLocks noGrp="1"/>
          </p:cNvSpPr>
          <p:nvPr>
            <p:ph type="body" sz="quarter" idx="12"/>
          </p:nvPr>
        </p:nvSpPr>
        <p:spPr>
          <a:xfrm>
            <a:off x="711200" y="381000"/>
            <a:ext cx="5283200" cy="5867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531203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2641600" y="685800"/>
            <a:ext cx="6807200" cy="3886200"/>
          </a:xfrm>
        </p:spPr>
        <p:txBody>
          <a:bodyPr rtlCol="0">
            <a:normAutofit/>
          </a:bodyPr>
          <a:lstStyle/>
          <a:p>
            <a:pPr lvl="0"/>
            <a:r>
              <a:rPr lang="en-US" noProof="0"/>
              <a:t>Click icon to add picture</a:t>
            </a:r>
            <a:endParaRPr lang="en-US" noProof="0" dirty="0"/>
          </a:p>
        </p:txBody>
      </p:sp>
      <p:sp>
        <p:nvSpPr>
          <p:cNvPr id="7" name="Text Placeholder 6"/>
          <p:cNvSpPr>
            <a:spLocks noGrp="1"/>
          </p:cNvSpPr>
          <p:nvPr>
            <p:ph type="body" sz="quarter" idx="11"/>
          </p:nvPr>
        </p:nvSpPr>
        <p:spPr>
          <a:xfrm>
            <a:off x="2641600" y="4648200"/>
            <a:ext cx="6807200" cy="1066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504688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1143000"/>
          </a:xfrm>
        </p:spPr>
        <p:txBody>
          <a:bodyPr>
            <a:normAutofit/>
          </a:bodyPr>
          <a:lstStyle>
            <a:lvl1pPr>
              <a:defRPr sz="4000" baseline="0"/>
            </a:lvl1pPr>
          </a:lstStyle>
          <a:p>
            <a:r>
              <a:rPr lang="en-US"/>
              <a:t>Click to edit Master title style</a:t>
            </a:r>
            <a:endParaRPr lang="en-US" dirty="0"/>
          </a:p>
        </p:txBody>
      </p:sp>
    </p:spTree>
    <p:extLst>
      <p:ext uri="{BB962C8B-B14F-4D97-AF65-F5344CB8AC3E}">
        <p14:creationId xmlns:p14="http://schemas.microsoft.com/office/powerpoint/2010/main" val="4817100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image" Target="../media/image1.jpeg"/><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 name="Footer Placeholder 4"/>
          <p:cNvSpPr>
            <a:spLocks noGrp="1"/>
          </p:cNvSpPr>
          <p:nvPr>
            <p:ph type="ftr" sz="quarter" idx="3"/>
          </p:nvPr>
        </p:nvSpPr>
        <p:spPr>
          <a:xfrm>
            <a:off x="609600" y="6172201"/>
            <a:ext cx="10972800" cy="5175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cs typeface="+mn-cs"/>
              </a:defRPr>
            </a:lvl1pPr>
          </a:lstStyle>
          <a:p>
            <a:endParaRPr lang="en-US"/>
          </a:p>
        </p:txBody>
      </p:sp>
      <p:pic>
        <p:nvPicPr>
          <p:cNvPr id="1029" name="Picture 9" descr="AOEd MOM Hor 2C.jp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9347201" y="6248401"/>
            <a:ext cx="21209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p:cNvCxnSpPr/>
          <p:nvPr/>
        </p:nvCxnSpPr>
        <p:spPr>
          <a:xfrm>
            <a:off x="812800" y="6491288"/>
            <a:ext cx="8331200" cy="0"/>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607951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Franklin Gothic Book" pitchFamily="34" charset="0"/>
        </a:defRPr>
      </a:lvl2pPr>
      <a:lvl3pPr algn="ctr" rtl="0" eaLnBrk="1" fontAlgn="base" hangingPunct="1">
        <a:spcBef>
          <a:spcPct val="0"/>
        </a:spcBef>
        <a:spcAft>
          <a:spcPct val="0"/>
        </a:spcAft>
        <a:defRPr sz="4400">
          <a:solidFill>
            <a:schemeClr val="tx1"/>
          </a:solidFill>
          <a:latin typeface="Franklin Gothic Book" pitchFamily="34" charset="0"/>
        </a:defRPr>
      </a:lvl3pPr>
      <a:lvl4pPr algn="ctr" rtl="0" eaLnBrk="1" fontAlgn="base" hangingPunct="1">
        <a:spcBef>
          <a:spcPct val="0"/>
        </a:spcBef>
        <a:spcAft>
          <a:spcPct val="0"/>
        </a:spcAft>
        <a:defRPr sz="4400">
          <a:solidFill>
            <a:schemeClr val="tx1"/>
          </a:solidFill>
          <a:latin typeface="Franklin Gothic Book" pitchFamily="34" charset="0"/>
        </a:defRPr>
      </a:lvl4pPr>
      <a:lvl5pPr algn="ctr" rtl="0" eaLnBrk="1" fontAlgn="base" hangingPunct="1">
        <a:spcBef>
          <a:spcPct val="0"/>
        </a:spcBef>
        <a:spcAft>
          <a:spcPct val="0"/>
        </a:spcAft>
        <a:defRPr sz="4400">
          <a:solidFill>
            <a:schemeClr val="tx1"/>
          </a:solidFill>
          <a:latin typeface="Franklin Gothic Book" pitchFamily="34" charset="0"/>
        </a:defRPr>
      </a:lvl5pPr>
      <a:lvl6pPr marL="457200" algn="ctr" rtl="0" eaLnBrk="1" fontAlgn="base" hangingPunct="1">
        <a:spcBef>
          <a:spcPct val="0"/>
        </a:spcBef>
        <a:spcAft>
          <a:spcPct val="0"/>
        </a:spcAft>
        <a:defRPr sz="4400">
          <a:solidFill>
            <a:schemeClr val="tx1"/>
          </a:solidFill>
          <a:latin typeface="Franklin Gothic Book" pitchFamily="34" charset="0"/>
        </a:defRPr>
      </a:lvl6pPr>
      <a:lvl7pPr marL="914400" algn="ctr" rtl="0" eaLnBrk="1" fontAlgn="base" hangingPunct="1">
        <a:spcBef>
          <a:spcPct val="0"/>
        </a:spcBef>
        <a:spcAft>
          <a:spcPct val="0"/>
        </a:spcAft>
        <a:defRPr sz="4400">
          <a:solidFill>
            <a:schemeClr val="tx1"/>
          </a:solidFill>
          <a:latin typeface="Franklin Gothic Book" pitchFamily="34" charset="0"/>
        </a:defRPr>
      </a:lvl7pPr>
      <a:lvl8pPr marL="1371600" algn="ctr" rtl="0" eaLnBrk="1" fontAlgn="base" hangingPunct="1">
        <a:spcBef>
          <a:spcPct val="0"/>
        </a:spcBef>
        <a:spcAft>
          <a:spcPct val="0"/>
        </a:spcAft>
        <a:defRPr sz="4400">
          <a:solidFill>
            <a:schemeClr val="tx1"/>
          </a:solidFill>
          <a:latin typeface="Franklin Gothic Book" pitchFamily="34" charset="0"/>
        </a:defRPr>
      </a:lvl8pPr>
      <a:lvl9pPr marL="1828800" algn="ctr" rtl="0" eaLnBrk="1" fontAlgn="base" hangingPunct="1">
        <a:spcBef>
          <a:spcPct val="0"/>
        </a:spcBef>
        <a:spcAft>
          <a:spcPct val="0"/>
        </a:spcAft>
        <a:defRPr sz="4400">
          <a:solidFill>
            <a:schemeClr val="tx1"/>
          </a:solidFill>
          <a:latin typeface="Franklin Gothic Book"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 name="Footer Placeholder 4"/>
          <p:cNvSpPr>
            <a:spLocks noGrp="1"/>
          </p:cNvSpPr>
          <p:nvPr>
            <p:ph type="ftr" sz="quarter" idx="3"/>
          </p:nvPr>
        </p:nvSpPr>
        <p:spPr>
          <a:xfrm>
            <a:off x="609600" y="6172201"/>
            <a:ext cx="10972800" cy="5175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cs typeface="+mn-cs"/>
              </a:defRPr>
            </a:lvl1pPr>
          </a:lstStyle>
          <a:p>
            <a:pPr>
              <a:defRPr/>
            </a:pPr>
            <a:endParaRPr lang="en-US" dirty="0"/>
          </a:p>
        </p:txBody>
      </p:sp>
      <p:pic>
        <p:nvPicPr>
          <p:cNvPr id="1029" name="Picture 9" descr="AOEd MOM Hor 2C.jpg"/>
          <p:cNvPicPr>
            <a:picLocks noChangeAspect="1"/>
          </p:cNvPicPr>
          <p:nvPr/>
        </p:nvPicPr>
        <p:blipFill>
          <a:blip r:embed="rId17">
            <a:extLst>
              <a:ext uri="{28A0092B-C50C-407E-A947-70E740481C1C}">
                <a14:useLocalDpi xmlns:a14="http://schemas.microsoft.com/office/drawing/2010/main" val="0"/>
              </a:ext>
            </a:extLst>
          </a:blip>
          <a:srcRect/>
          <a:stretch>
            <a:fillRect/>
          </a:stretch>
        </p:blipFill>
        <p:spPr bwMode="auto">
          <a:xfrm>
            <a:off x="9347201" y="6248401"/>
            <a:ext cx="21209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p:cNvCxnSpPr/>
          <p:nvPr/>
        </p:nvCxnSpPr>
        <p:spPr>
          <a:xfrm>
            <a:off x="812800" y="6491288"/>
            <a:ext cx="83312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Oval 6"/>
          <p:cNvSpPr/>
          <p:nvPr userDrawn="1"/>
        </p:nvSpPr>
        <p:spPr>
          <a:xfrm>
            <a:off x="1097280" y="5549604"/>
            <a:ext cx="1219200" cy="914400"/>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sz="1350" dirty="0">
              <a:solidFill>
                <a:prstClr val="white"/>
              </a:solidFill>
            </a:endParaRPr>
          </a:p>
        </p:txBody>
      </p:sp>
    </p:spTree>
    <p:extLst>
      <p:ext uri="{BB962C8B-B14F-4D97-AF65-F5344CB8AC3E}">
        <p14:creationId xmlns:p14="http://schemas.microsoft.com/office/powerpoint/2010/main" val="276104642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Lst>
  <p:hf hdr="0" ftr="0" dt="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Franklin Gothic Book" pitchFamily="34" charset="0"/>
        </a:defRPr>
      </a:lvl2pPr>
      <a:lvl3pPr algn="ctr" rtl="0" eaLnBrk="1" fontAlgn="base" hangingPunct="1">
        <a:spcBef>
          <a:spcPct val="0"/>
        </a:spcBef>
        <a:spcAft>
          <a:spcPct val="0"/>
        </a:spcAft>
        <a:defRPr sz="4400">
          <a:solidFill>
            <a:schemeClr val="tx1"/>
          </a:solidFill>
          <a:latin typeface="Franklin Gothic Book" pitchFamily="34" charset="0"/>
        </a:defRPr>
      </a:lvl3pPr>
      <a:lvl4pPr algn="ctr" rtl="0" eaLnBrk="1" fontAlgn="base" hangingPunct="1">
        <a:spcBef>
          <a:spcPct val="0"/>
        </a:spcBef>
        <a:spcAft>
          <a:spcPct val="0"/>
        </a:spcAft>
        <a:defRPr sz="4400">
          <a:solidFill>
            <a:schemeClr val="tx1"/>
          </a:solidFill>
          <a:latin typeface="Franklin Gothic Book" pitchFamily="34" charset="0"/>
        </a:defRPr>
      </a:lvl4pPr>
      <a:lvl5pPr algn="ctr" rtl="0" eaLnBrk="1" fontAlgn="base" hangingPunct="1">
        <a:spcBef>
          <a:spcPct val="0"/>
        </a:spcBef>
        <a:spcAft>
          <a:spcPct val="0"/>
        </a:spcAft>
        <a:defRPr sz="4400">
          <a:solidFill>
            <a:schemeClr val="tx1"/>
          </a:solidFill>
          <a:latin typeface="Franklin Gothic Book" pitchFamily="34" charset="0"/>
        </a:defRPr>
      </a:lvl5pPr>
      <a:lvl6pPr marL="457200" algn="ctr" rtl="0" eaLnBrk="1" fontAlgn="base" hangingPunct="1">
        <a:spcBef>
          <a:spcPct val="0"/>
        </a:spcBef>
        <a:spcAft>
          <a:spcPct val="0"/>
        </a:spcAft>
        <a:defRPr sz="4400">
          <a:solidFill>
            <a:schemeClr val="tx1"/>
          </a:solidFill>
          <a:latin typeface="Franklin Gothic Book" pitchFamily="34" charset="0"/>
        </a:defRPr>
      </a:lvl6pPr>
      <a:lvl7pPr marL="914400" algn="ctr" rtl="0" eaLnBrk="1" fontAlgn="base" hangingPunct="1">
        <a:spcBef>
          <a:spcPct val="0"/>
        </a:spcBef>
        <a:spcAft>
          <a:spcPct val="0"/>
        </a:spcAft>
        <a:defRPr sz="4400">
          <a:solidFill>
            <a:schemeClr val="tx1"/>
          </a:solidFill>
          <a:latin typeface="Franklin Gothic Book" pitchFamily="34" charset="0"/>
        </a:defRPr>
      </a:lvl7pPr>
      <a:lvl8pPr marL="1371600" algn="ctr" rtl="0" eaLnBrk="1" fontAlgn="base" hangingPunct="1">
        <a:spcBef>
          <a:spcPct val="0"/>
        </a:spcBef>
        <a:spcAft>
          <a:spcPct val="0"/>
        </a:spcAft>
        <a:defRPr sz="4400">
          <a:solidFill>
            <a:schemeClr val="tx1"/>
          </a:solidFill>
          <a:latin typeface="Franklin Gothic Book" pitchFamily="34" charset="0"/>
        </a:defRPr>
      </a:lvl8pPr>
      <a:lvl9pPr marL="1828800" algn="ctr" rtl="0" eaLnBrk="1" fontAlgn="base" hangingPunct="1">
        <a:spcBef>
          <a:spcPct val="0"/>
        </a:spcBef>
        <a:spcAft>
          <a:spcPct val="0"/>
        </a:spcAft>
        <a:defRPr sz="4400">
          <a:solidFill>
            <a:schemeClr val="tx1"/>
          </a:solidFill>
          <a:latin typeface="Franklin Gothic Book"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2" Type="http://schemas.openxmlformats.org/officeDocument/2006/relationships/image" Target="../media/image5.tmp"/><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3" Type="http://schemas.openxmlformats.org/officeDocument/2006/relationships/image" Target="../media/image8.tmp"/><Relationship Id="rId2" Type="http://schemas.openxmlformats.org/officeDocument/2006/relationships/image" Target="../media/image7.tmp"/><Relationship Id="rId1" Type="http://schemas.openxmlformats.org/officeDocument/2006/relationships/slideLayout" Target="../slideLayouts/slideLayout11.xml"/><Relationship Id="rId5" Type="http://schemas.openxmlformats.org/officeDocument/2006/relationships/image" Target="../media/image10.tmp"/><Relationship Id="rId4" Type="http://schemas.openxmlformats.org/officeDocument/2006/relationships/image" Target="../media/image9.tmp"/></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0.xml.rels><?xml version="1.0" encoding="UTF-8" standalone="yes"?>
<Relationships xmlns="http://schemas.openxmlformats.org/package/2006/relationships"><Relationship Id="rId2" Type="http://schemas.openxmlformats.org/officeDocument/2006/relationships/hyperlink" Target="https://www.ecfr.gov/cgi-bin/text-idx?node=se2.1.200_1313&amp;rgn=div8" TargetMode="External"/><Relationship Id="rId1" Type="http://schemas.openxmlformats.org/officeDocument/2006/relationships/slideLayout" Target="../slideLayouts/slideLayout2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6.xml.rels><?xml version="1.0" encoding="UTF-8" standalone="yes"?>
<Relationships xmlns="http://schemas.openxmlformats.org/package/2006/relationships"><Relationship Id="rId3" Type="http://schemas.openxmlformats.org/officeDocument/2006/relationships/hyperlink" Target="mailto:jesse.roy@vermont.gov" TargetMode="External"/><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education.vermont.gov/documents/eligible-indepndent-schools-feb-2021" TargetMode="Externa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58312" y="1856426"/>
            <a:ext cx="10275376" cy="1470025"/>
          </a:xfrm>
        </p:spPr>
        <p:txBody>
          <a:bodyPr/>
          <a:lstStyle/>
          <a:p>
            <a:r>
              <a:rPr lang="en-US" dirty="0">
                <a:latin typeface="Franklin Gothic Demi" panose="020B0703020102020204" pitchFamily="34" charset="0"/>
              </a:rPr>
              <a:t>Equitable Services to Independent Schools</a:t>
            </a:r>
          </a:p>
        </p:txBody>
      </p:sp>
      <p:sp>
        <p:nvSpPr>
          <p:cNvPr id="3" name="Subtitle 2"/>
          <p:cNvSpPr>
            <a:spLocks noGrp="1"/>
          </p:cNvSpPr>
          <p:nvPr>
            <p:ph type="subTitle" idx="1"/>
          </p:nvPr>
        </p:nvSpPr>
        <p:spPr>
          <a:xfrm>
            <a:off x="1828800" y="3910263"/>
            <a:ext cx="8534400" cy="625642"/>
          </a:xfrm>
        </p:spPr>
        <p:txBody>
          <a:bodyPr/>
          <a:lstStyle/>
          <a:p>
            <a:r>
              <a:rPr lang="en-US" dirty="0"/>
              <a:t>March 8, 2021</a:t>
            </a:r>
          </a:p>
        </p:txBody>
      </p:sp>
    </p:spTree>
    <p:extLst>
      <p:ext uri="{BB962C8B-B14F-4D97-AF65-F5344CB8AC3E}">
        <p14:creationId xmlns:p14="http://schemas.microsoft.com/office/powerpoint/2010/main" val="25442367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sz="4000" dirty="0">
                <a:latin typeface="Franklin Gothic Demi" panose="020B0703020102020204" pitchFamily="34" charset="0"/>
              </a:rPr>
              <a:t>*Who’s Eligible: The Complicated Case of Title I</a:t>
            </a:r>
          </a:p>
        </p:txBody>
      </p:sp>
      <p:sp>
        <p:nvSpPr>
          <p:cNvPr id="12" name="Content Placeholder 11"/>
          <p:cNvSpPr>
            <a:spLocks noGrp="1"/>
          </p:cNvSpPr>
          <p:nvPr>
            <p:ph idx="1"/>
          </p:nvPr>
        </p:nvSpPr>
        <p:spPr>
          <a:xfrm>
            <a:off x="609600" y="1564481"/>
            <a:ext cx="10972800" cy="3729037"/>
          </a:xfrm>
        </p:spPr>
        <p:txBody>
          <a:bodyPr>
            <a:normAutofit/>
          </a:bodyPr>
          <a:lstStyle/>
          <a:p>
            <a:pPr marL="0" lvl="0" indent="0">
              <a:buNone/>
            </a:pPr>
            <a:endParaRPr lang="en-US" sz="2800" dirty="0">
              <a:solidFill>
                <a:prstClr val="black"/>
              </a:solidFill>
            </a:endParaRPr>
          </a:p>
          <a:p>
            <a:r>
              <a:rPr lang="en-US" sz="2800" dirty="0">
                <a:solidFill>
                  <a:prstClr val="black"/>
                </a:solidFill>
              </a:rPr>
              <a:t>Title I funds “follow” students who meet both criteria, including to eligible independents outside of the LEA.</a:t>
            </a:r>
          </a:p>
          <a:p>
            <a:endParaRPr lang="en-US" sz="2800" dirty="0">
              <a:solidFill>
                <a:prstClr val="black"/>
              </a:solidFill>
            </a:endParaRPr>
          </a:p>
          <a:p>
            <a:r>
              <a:rPr lang="en-US" sz="2800" dirty="0">
                <a:solidFill>
                  <a:prstClr val="black"/>
                </a:solidFill>
              </a:rPr>
              <a:t>This means that an eligible independent school may receive Title I funds from multiple LEA.</a:t>
            </a:r>
          </a:p>
          <a:p>
            <a:endParaRPr lang="en-US" sz="2800" dirty="0">
              <a:solidFill>
                <a:prstClr val="black"/>
              </a:solidFill>
            </a:endParaRPr>
          </a:p>
          <a:p>
            <a:endParaRPr lang="en-US" sz="2400" dirty="0">
              <a:latin typeface="Acumin Pro" panose="020B0504020202020204" pitchFamily="34" charset="0"/>
            </a:endParaRPr>
          </a:p>
        </p:txBody>
      </p:sp>
    </p:spTree>
    <p:extLst>
      <p:ext uri="{BB962C8B-B14F-4D97-AF65-F5344CB8AC3E}">
        <p14:creationId xmlns:p14="http://schemas.microsoft.com/office/powerpoint/2010/main" val="16572494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6070C9-0606-4B78-9556-4C938881B8D2}"/>
              </a:ext>
            </a:extLst>
          </p:cNvPr>
          <p:cNvSpPr>
            <a:spLocks noGrp="1"/>
          </p:cNvSpPr>
          <p:nvPr>
            <p:ph type="title"/>
          </p:nvPr>
        </p:nvSpPr>
        <p:spPr/>
        <p:txBody>
          <a:bodyPr/>
          <a:lstStyle/>
          <a:p>
            <a:r>
              <a:rPr lang="en-US" sz="4000" dirty="0">
                <a:latin typeface="Franklin Gothic Demi" panose="020B0703020102020204" pitchFamily="34" charset="0"/>
              </a:rPr>
              <a:t>Who’s Eligible: Do Title I funds “follow” her?</a:t>
            </a:r>
          </a:p>
        </p:txBody>
      </p:sp>
      <p:sp>
        <p:nvSpPr>
          <p:cNvPr id="3" name="Content Placeholder 2">
            <a:extLst>
              <a:ext uri="{FF2B5EF4-FFF2-40B4-BE49-F238E27FC236}">
                <a16:creationId xmlns:a16="http://schemas.microsoft.com/office/drawing/2014/main" id="{8E24BD11-C0CB-49E3-93EC-3BE57C61483D}"/>
              </a:ext>
            </a:extLst>
          </p:cNvPr>
          <p:cNvSpPr>
            <a:spLocks noGrp="1"/>
          </p:cNvSpPr>
          <p:nvPr>
            <p:ph idx="1"/>
          </p:nvPr>
        </p:nvSpPr>
        <p:spPr>
          <a:xfrm>
            <a:off x="609600" y="1441702"/>
            <a:ext cx="10972800" cy="4525963"/>
          </a:xfrm>
        </p:spPr>
        <p:txBody>
          <a:bodyPr/>
          <a:lstStyle/>
          <a:p>
            <a:pPr marL="0" indent="0">
              <a:buNone/>
            </a:pPr>
            <a:r>
              <a:rPr lang="en-US" sz="2800" dirty="0"/>
              <a:t>A fourth grader who lives in Coolidge SD attends Lakeview Christian Academy, a non-profit independent school in a neighboring LEA.</a:t>
            </a:r>
          </a:p>
          <a:p>
            <a:pPr marL="971550" lvl="1" indent="-514350">
              <a:buFont typeface="+mj-lt"/>
              <a:buAutoNum type="arabicPeriod"/>
            </a:pPr>
            <a:r>
              <a:rPr lang="en-US" dirty="0"/>
              <a:t>The student’s household is not low-income, but she resides in the attendance area of a Title I-served elementary school. </a:t>
            </a:r>
            <a:r>
              <a:rPr lang="en-US" dirty="0">
                <a:solidFill>
                  <a:srgbClr val="FF0000"/>
                </a:solidFill>
              </a:rPr>
              <a:t>No.</a:t>
            </a:r>
            <a:endParaRPr lang="en-US" dirty="0"/>
          </a:p>
          <a:p>
            <a:pPr marL="971550" lvl="1" indent="-514350">
              <a:buFont typeface="+mj-lt"/>
              <a:buAutoNum type="arabicPeriod"/>
            </a:pPr>
            <a:r>
              <a:rPr lang="en-US" dirty="0"/>
              <a:t>The student’s household is low-income, but she resides in the attendance are of a non-Title I elementary school. </a:t>
            </a:r>
            <a:r>
              <a:rPr lang="en-US" dirty="0">
                <a:solidFill>
                  <a:srgbClr val="FF0000"/>
                </a:solidFill>
              </a:rPr>
              <a:t>No.</a:t>
            </a:r>
            <a:endParaRPr lang="en-US" dirty="0"/>
          </a:p>
          <a:p>
            <a:pPr marL="971550" lvl="1" indent="-514350">
              <a:buFont typeface="+mj-lt"/>
              <a:buAutoNum type="arabicPeriod"/>
            </a:pPr>
            <a:r>
              <a:rPr lang="en-US" dirty="0"/>
              <a:t>The student’s household is low-income, and she resides in the attendance area of a Title I elementary school. </a:t>
            </a:r>
            <a:r>
              <a:rPr lang="en-US" dirty="0">
                <a:solidFill>
                  <a:srgbClr val="FF0000"/>
                </a:solidFill>
              </a:rPr>
              <a:t>Yes.</a:t>
            </a:r>
            <a:endParaRPr lang="en-US" dirty="0"/>
          </a:p>
        </p:txBody>
      </p:sp>
    </p:spTree>
    <p:extLst>
      <p:ext uri="{BB962C8B-B14F-4D97-AF65-F5344CB8AC3E}">
        <p14:creationId xmlns:p14="http://schemas.microsoft.com/office/powerpoint/2010/main" val="11368779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EDA24C4-33E6-4415-B20B-36618C36F2EC}"/>
              </a:ext>
            </a:extLst>
          </p:cNvPr>
          <p:cNvSpPr>
            <a:spLocks noGrp="1"/>
          </p:cNvSpPr>
          <p:nvPr>
            <p:ph type="ctrTitle"/>
          </p:nvPr>
        </p:nvSpPr>
        <p:spPr/>
        <p:txBody>
          <a:bodyPr/>
          <a:lstStyle/>
          <a:p>
            <a:r>
              <a:rPr lang="en-US" dirty="0">
                <a:latin typeface="Franklin Gothic Demi" panose="020B0703020102020204" pitchFamily="34" charset="0"/>
              </a:rPr>
              <a:t>Outreach</a:t>
            </a:r>
          </a:p>
        </p:txBody>
      </p:sp>
    </p:spTree>
    <p:extLst>
      <p:ext uri="{BB962C8B-B14F-4D97-AF65-F5344CB8AC3E}">
        <p14:creationId xmlns:p14="http://schemas.microsoft.com/office/powerpoint/2010/main" val="36570604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sz="4000" dirty="0">
                <a:latin typeface="Franklin Gothic Demi" panose="020B0703020102020204" pitchFamily="34" charset="0"/>
              </a:rPr>
              <a:t>Outreach</a:t>
            </a:r>
          </a:p>
        </p:txBody>
      </p:sp>
      <p:sp>
        <p:nvSpPr>
          <p:cNvPr id="12" name="Content Placeholder 11"/>
          <p:cNvSpPr>
            <a:spLocks noGrp="1"/>
          </p:cNvSpPr>
          <p:nvPr>
            <p:ph idx="1"/>
          </p:nvPr>
        </p:nvSpPr>
        <p:spPr>
          <a:xfrm>
            <a:off x="609600" y="1560972"/>
            <a:ext cx="10972800" cy="3965185"/>
          </a:xfrm>
        </p:spPr>
        <p:txBody>
          <a:bodyPr>
            <a:normAutofit fontScale="25000" lnSpcReduction="20000"/>
          </a:bodyPr>
          <a:lstStyle/>
          <a:p>
            <a:r>
              <a:rPr lang="en-US" sz="11200" dirty="0">
                <a:latin typeface="Palatino Linotype" panose="02040502050505030304" pitchFamily="18" charset="0"/>
                <a:cs typeface="Segoe UI" panose="020B0502040204020203" pitchFamily="34" charset="0"/>
              </a:rPr>
              <a:t>Outreach to eligible independent schools should occur in the late winter or spring, before initial CFP applications for the coming fiscal year are submitted.</a:t>
            </a:r>
          </a:p>
          <a:p>
            <a:endParaRPr lang="en-US" sz="11200" dirty="0">
              <a:latin typeface="Palatino Linotype" panose="02040502050505030304" pitchFamily="18" charset="0"/>
              <a:cs typeface="Segoe UI" panose="020B0502040204020203" pitchFamily="34" charset="0"/>
            </a:endParaRPr>
          </a:p>
          <a:p>
            <a:r>
              <a:rPr lang="en-US" sz="11200" dirty="0">
                <a:latin typeface="Palatino Linotype" panose="02040502050505030304" pitchFamily="18" charset="0"/>
                <a:cs typeface="Segoe UI" panose="020B0502040204020203" pitchFamily="34" charset="0"/>
              </a:rPr>
              <a:t>Outreach is the responsibility of the LEA, however…</a:t>
            </a:r>
          </a:p>
          <a:p>
            <a:pPr marL="0" indent="0">
              <a:buNone/>
            </a:pPr>
            <a:endParaRPr lang="en-US" sz="4000" dirty="0">
              <a:latin typeface="Palatino Linotype" panose="02040502050505030304" pitchFamily="18" charset="0"/>
              <a:cs typeface="Segoe UI" panose="020B0502040204020203" pitchFamily="34" charset="0"/>
            </a:endParaRPr>
          </a:p>
          <a:p>
            <a:pPr lvl="1"/>
            <a:r>
              <a:rPr lang="en-US" sz="10800" dirty="0">
                <a:latin typeface="Palatino Linotype" panose="02040502050505030304" pitchFamily="18" charset="0"/>
                <a:cs typeface="Segoe UI" panose="020B0502040204020203" pitchFamily="34" charset="0"/>
              </a:rPr>
              <a:t>Identifying schools outside of the LEA’s boundaries that are eligible for Title I participation can be challenging.</a:t>
            </a:r>
          </a:p>
          <a:p>
            <a:pPr marL="457200" lvl="1" indent="0">
              <a:buNone/>
            </a:pPr>
            <a:endParaRPr lang="en-US" sz="4000" dirty="0">
              <a:latin typeface="Palatino Linotype" panose="02040502050505030304" pitchFamily="18" charset="0"/>
              <a:cs typeface="Segoe UI" panose="020B0502040204020203" pitchFamily="34" charset="0"/>
            </a:endParaRPr>
          </a:p>
          <a:p>
            <a:pPr lvl="1"/>
            <a:r>
              <a:rPr lang="en-US" sz="10800" dirty="0">
                <a:latin typeface="Palatino Linotype" panose="02040502050505030304" pitchFamily="18" charset="0"/>
                <a:cs typeface="Segoe UI" panose="020B0502040204020203" pitchFamily="34" charset="0"/>
              </a:rPr>
              <a:t>Independent schools are being encouraged to contact LEAs if they have not been invited to participate in Title I and believe that they enroll student who drive funds.</a:t>
            </a:r>
          </a:p>
          <a:p>
            <a:endParaRPr lang="en-US" sz="11200" dirty="0">
              <a:latin typeface="Palatino Linotype" panose="02040502050505030304" pitchFamily="18" charset="0"/>
              <a:cs typeface="Segoe UI" panose="020B0502040204020203" pitchFamily="34" charset="0"/>
            </a:endParaRPr>
          </a:p>
          <a:p>
            <a:pPr marL="0" indent="0">
              <a:buNone/>
            </a:pPr>
            <a:r>
              <a:rPr lang="en-US" sz="2400" dirty="0">
                <a:latin typeface="Segoe UI" panose="020B0502040204020203" pitchFamily="34" charset="0"/>
                <a:cs typeface="Segoe UI" panose="020B0502040204020203" pitchFamily="34" charset="0"/>
              </a:rPr>
              <a:t>			</a:t>
            </a:r>
          </a:p>
        </p:txBody>
      </p:sp>
    </p:spTree>
    <p:extLst>
      <p:ext uri="{BB962C8B-B14F-4D97-AF65-F5344CB8AC3E}">
        <p14:creationId xmlns:p14="http://schemas.microsoft.com/office/powerpoint/2010/main" val="21580862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sz="4000" dirty="0">
                <a:latin typeface="Franklin Gothic Demi" panose="020B0703020102020204" pitchFamily="34" charset="0"/>
              </a:rPr>
              <a:t>Outreach</a:t>
            </a:r>
          </a:p>
        </p:txBody>
      </p:sp>
      <p:sp>
        <p:nvSpPr>
          <p:cNvPr id="12" name="Content Placeholder 11"/>
          <p:cNvSpPr>
            <a:spLocks noGrp="1"/>
          </p:cNvSpPr>
          <p:nvPr>
            <p:ph idx="1"/>
          </p:nvPr>
        </p:nvSpPr>
        <p:spPr>
          <a:xfrm>
            <a:off x="609600" y="1441702"/>
            <a:ext cx="10972800" cy="4110959"/>
          </a:xfrm>
        </p:spPr>
        <p:txBody>
          <a:bodyPr>
            <a:normAutofit fontScale="25000" lnSpcReduction="20000"/>
          </a:bodyPr>
          <a:lstStyle/>
          <a:p>
            <a:pPr marL="0" indent="0">
              <a:buNone/>
            </a:pPr>
            <a:r>
              <a:rPr lang="en-US" sz="11200" dirty="0">
                <a:latin typeface="Palatino Linotype" panose="02040502050505030304" pitchFamily="18" charset="0"/>
                <a:cs typeface="Segoe UI" panose="020B0502040204020203" pitchFamily="34" charset="0"/>
              </a:rPr>
              <a:t>The initial communication typically includes</a:t>
            </a:r>
          </a:p>
          <a:p>
            <a:endParaRPr lang="en-US" sz="4000" dirty="0">
              <a:latin typeface="Palatino Linotype" panose="02040502050505030304" pitchFamily="18" charset="0"/>
              <a:cs typeface="Segoe UI" panose="020B0502040204020203" pitchFamily="34" charset="0"/>
            </a:endParaRPr>
          </a:p>
          <a:p>
            <a:pPr lvl="1"/>
            <a:r>
              <a:rPr lang="en-US" sz="10800" dirty="0">
                <a:latin typeface="Palatino Linotype" panose="02040502050505030304" pitchFamily="18" charset="0"/>
                <a:cs typeface="Segoe UI" panose="020B0502040204020203" pitchFamily="34" charset="0"/>
              </a:rPr>
              <a:t>An invitation to participate in funds in the coming fiscal year</a:t>
            </a:r>
          </a:p>
          <a:p>
            <a:pPr lvl="1"/>
            <a:endParaRPr lang="en-US" sz="4000" dirty="0">
              <a:latin typeface="Palatino Linotype" panose="02040502050505030304" pitchFamily="18" charset="0"/>
              <a:cs typeface="Segoe UI" panose="020B0502040204020203" pitchFamily="34" charset="0"/>
            </a:endParaRPr>
          </a:p>
          <a:p>
            <a:pPr lvl="1"/>
            <a:r>
              <a:rPr lang="en-US" sz="10800" dirty="0">
                <a:latin typeface="Palatino Linotype" panose="02040502050505030304" pitchFamily="18" charset="0"/>
                <a:cs typeface="Segoe UI" panose="020B0502040204020203" pitchFamily="34" charset="0"/>
              </a:rPr>
              <a:t>A brief description of funds that the independent school is eligible to participate in</a:t>
            </a:r>
          </a:p>
          <a:p>
            <a:pPr lvl="2"/>
            <a:r>
              <a:rPr lang="en-US" sz="10400" dirty="0">
                <a:latin typeface="Palatino Linotype" panose="02040502050505030304" pitchFamily="18" charset="0"/>
                <a:cs typeface="Segoe UI" panose="020B0502040204020203" pitchFamily="34" charset="0"/>
              </a:rPr>
              <a:t>For schools within the LEA, Titles I (if enrolling qualifying students), II, III (if applicable), and IV</a:t>
            </a:r>
          </a:p>
          <a:p>
            <a:pPr lvl="2"/>
            <a:r>
              <a:rPr lang="en-US" sz="10400" dirty="0">
                <a:latin typeface="Palatino Linotype" panose="02040502050505030304" pitchFamily="18" charset="0"/>
                <a:cs typeface="Segoe UI" panose="020B0502040204020203" pitchFamily="34" charset="0"/>
              </a:rPr>
              <a:t>For schools beyond the LEA, Title I (if enrolling qualifying students)</a:t>
            </a:r>
          </a:p>
          <a:p>
            <a:pPr lvl="2"/>
            <a:endParaRPr lang="en-US" sz="4000" dirty="0">
              <a:latin typeface="Palatino Linotype" panose="02040502050505030304" pitchFamily="18" charset="0"/>
              <a:cs typeface="Segoe UI" panose="020B0502040204020203" pitchFamily="34" charset="0"/>
            </a:endParaRPr>
          </a:p>
          <a:p>
            <a:pPr lvl="1"/>
            <a:r>
              <a:rPr lang="en-US" sz="10800" dirty="0">
                <a:latin typeface="Palatino Linotype" panose="02040502050505030304" pitchFamily="18" charset="0"/>
                <a:cs typeface="Segoe UI" panose="020B0502040204020203" pitchFamily="34" charset="0"/>
              </a:rPr>
              <a:t>An “Intent to Participate” section</a:t>
            </a:r>
          </a:p>
          <a:p>
            <a:pPr lvl="2"/>
            <a:endParaRPr lang="en-US" sz="4000" dirty="0">
              <a:latin typeface="Palatino Linotype" panose="02040502050505030304" pitchFamily="18" charset="0"/>
              <a:cs typeface="Segoe UI" panose="020B0502040204020203" pitchFamily="34" charset="0"/>
            </a:endParaRPr>
          </a:p>
          <a:p>
            <a:pPr lvl="1"/>
            <a:r>
              <a:rPr lang="en-US" sz="10800" dirty="0">
                <a:latin typeface="Palatino Linotype" panose="02040502050505030304" pitchFamily="18" charset="0"/>
                <a:cs typeface="Segoe UI" panose="020B0502040204020203" pitchFamily="34" charset="0"/>
              </a:rPr>
              <a:t>A reasonable deadline for response</a:t>
            </a:r>
          </a:p>
          <a:p>
            <a:pPr marL="0" indent="0">
              <a:buNone/>
            </a:pPr>
            <a:endParaRPr lang="en-US" sz="10800" dirty="0">
              <a:latin typeface="Palatino Linotype" panose="02040502050505030304" pitchFamily="18" charset="0"/>
              <a:cs typeface="Segoe UI" panose="020B0502040204020203" pitchFamily="34" charset="0"/>
            </a:endParaRPr>
          </a:p>
          <a:p>
            <a:endParaRPr lang="en-US" sz="11200" dirty="0">
              <a:latin typeface="Palatino Linotype" panose="02040502050505030304" pitchFamily="18" charset="0"/>
              <a:cs typeface="Segoe UI" panose="020B0502040204020203" pitchFamily="34" charset="0"/>
            </a:endParaRPr>
          </a:p>
          <a:p>
            <a:pPr marL="0" indent="0">
              <a:buNone/>
            </a:pPr>
            <a:r>
              <a:rPr lang="en-US" sz="2400" dirty="0">
                <a:latin typeface="Segoe UI" panose="020B0502040204020203" pitchFamily="34" charset="0"/>
                <a:cs typeface="Segoe UI" panose="020B0502040204020203" pitchFamily="34" charset="0"/>
              </a:rPr>
              <a:t>			</a:t>
            </a:r>
          </a:p>
        </p:txBody>
      </p:sp>
    </p:spTree>
    <p:extLst>
      <p:ext uri="{BB962C8B-B14F-4D97-AF65-F5344CB8AC3E}">
        <p14:creationId xmlns:p14="http://schemas.microsoft.com/office/powerpoint/2010/main" val="5400976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sz="4000" dirty="0">
                <a:latin typeface="Franklin Gothic Demi" panose="020B0703020102020204" pitchFamily="34" charset="0"/>
              </a:rPr>
              <a:t>Outreach</a:t>
            </a:r>
          </a:p>
        </p:txBody>
      </p:sp>
      <p:sp>
        <p:nvSpPr>
          <p:cNvPr id="12" name="Content Placeholder 11"/>
          <p:cNvSpPr>
            <a:spLocks noGrp="1"/>
          </p:cNvSpPr>
          <p:nvPr>
            <p:ph idx="1"/>
          </p:nvPr>
        </p:nvSpPr>
        <p:spPr>
          <a:xfrm>
            <a:off x="808382" y="1441702"/>
            <a:ext cx="10575235" cy="3565964"/>
          </a:xfrm>
        </p:spPr>
        <p:txBody>
          <a:bodyPr>
            <a:normAutofit fontScale="55000" lnSpcReduction="20000"/>
          </a:bodyPr>
          <a:lstStyle/>
          <a:p>
            <a:endParaRPr lang="en-US" sz="5100" dirty="0">
              <a:latin typeface="Palatino Linotype" panose="02040502050505030304" pitchFamily="18" charset="0"/>
              <a:cs typeface="Segoe UI" panose="020B0502040204020203" pitchFamily="34" charset="0"/>
            </a:endParaRPr>
          </a:p>
          <a:p>
            <a:r>
              <a:rPr lang="en-US" sz="5100" dirty="0">
                <a:latin typeface="Palatino Linotype" panose="02040502050505030304" pitchFamily="18" charset="0"/>
                <a:cs typeface="Segoe UI" panose="020B0502040204020203" pitchFamily="34" charset="0"/>
              </a:rPr>
              <a:t>I will share a letter template</a:t>
            </a:r>
          </a:p>
          <a:p>
            <a:endParaRPr lang="en-US" sz="5100" dirty="0">
              <a:latin typeface="Palatino Linotype" panose="02040502050505030304" pitchFamily="18" charset="0"/>
              <a:cs typeface="Segoe UI" panose="020B0502040204020203" pitchFamily="34" charset="0"/>
            </a:endParaRPr>
          </a:p>
          <a:p>
            <a:r>
              <a:rPr lang="en-US" sz="5100" dirty="0">
                <a:latin typeface="Palatino Linotype" panose="02040502050505030304" pitchFamily="18" charset="0"/>
                <a:cs typeface="Segoe UI" panose="020B0502040204020203" pitchFamily="34" charset="0"/>
              </a:rPr>
              <a:t>Outreach attempts to eligible schools should be documented</a:t>
            </a:r>
          </a:p>
          <a:p>
            <a:pPr marL="0" indent="0">
              <a:buNone/>
            </a:pPr>
            <a:endParaRPr lang="en-US" sz="5100" dirty="0">
              <a:latin typeface="Palatino Linotype" panose="02040502050505030304" pitchFamily="18" charset="0"/>
              <a:cs typeface="Segoe UI" panose="020B0502040204020203" pitchFamily="34" charset="0"/>
            </a:endParaRPr>
          </a:p>
          <a:p>
            <a:r>
              <a:rPr lang="en-US" sz="5100" dirty="0">
                <a:latin typeface="Palatino Linotype" panose="02040502050505030304" pitchFamily="18" charset="0"/>
                <a:cs typeface="Segoe UI" panose="020B0502040204020203" pitchFamily="34" charset="0"/>
              </a:rPr>
              <a:t>Some LEAs use certified letters, though date-stamped emails are also common</a:t>
            </a:r>
          </a:p>
          <a:p>
            <a:pPr marL="0" indent="0">
              <a:buNone/>
            </a:pPr>
            <a:endParaRPr lang="en-US" sz="5100" dirty="0">
              <a:latin typeface="Palatino Linotype" panose="02040502050505030304" pitchFamily="18" charset="0"/>
              <a:cs typeface="Segoe UI" panose="020B0502040204020203" pitchFamily="34" charset="0"/>
            </a:endParaRPr>
          </a:p>
          <a:p>
            <a:pPr marL="0" indent="0">
              <a:buNone/>
            </a:pPr>
            <a:r>
              <a:rPr lang="en-US" sz="2400" dirty="0">
                <a:latin typeface="Segoe UI" panose="020B0502040204020203" pitchFamily="34" charset="0"/>
                <a:cs typeface="Segoe UI" panose="020B0502040204020203" pitchFamily="34" charset="0"/>
              </a:rPr>
              <a:t>			</a:t>
            </a:r>
          </a:p>
        </p:txBody>
      </p:sp>
    </p:spTree>
    <p:extLst>
      <p:ext uri="{BB962C8B-B14F-4D97-AF65-F5344CB8AC3E}">
        <p14:creationId xmlns:p14="http://schemas.microsoft.com/office/powerpoint/2010/main" val="22678417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EDA24C4-33E6-4415-B20B-36618C36F2EC}"/>
              </a:ext>
            </a:extLst>
          </p:cNvPr>
          <p:cNvSpPr>
            <a:spLocks noGrp="1"/>
          </p:cNvSpPr>
          <p:nvPr>
            <p:ph type="ctrTitle"/>
          </p:nvPr>
        </p:nvSpPr>
        <p:spPr/>
        <p:txBody>
          <a:bodyPr/>
          <a:lstStyle/>
          <a:p>
            <a:r>
              <a:rPr lang="en-US" dirty="0">
                <a:latin typeface="Franklin Gothic Demi" panose="020B0703020102020204" pitchFamily="34" charset="0"/>
              </a:rPr>
              <a:t>Determining Amounts: Title II and Title IV</a:t>
            </a:r>
          </a:p>
        </p:txBody>
      </p:sp>
    </p:spTree>
    <p:extLst>
      <p:ext uri="{BB962C8B-B14F-4D97-AF65-F5344CB8AC3E}">
        <p14:creationId xmlns:p14="http://schemas.microsoft.com/office/powerpoint/2010/main" val="27155526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Franklin Gothic Demi" panose="020B0703020102020204" pitchFamily="34" charset="0"/>
              </a:rPr>
              <a:t>Determining Amounts: Title II and Title IV</a:t>
            </a:r>
          </a:p>
        </p:txBody>
      </p:sp>
      <p:sp>
        <p:nvSpPr>
          <p:cNvPr id="3" name="Content Placeholder 2"/>
          <p:cNvSpPr>
            <a:spLocks noGrp="1"/>
          </p:cNvSpPr>
          <p:nvPr>
            <p:ph idx="1"/>
          </p:nvPr>
        </p:nvSpPr>
        <p:spPr>
          <a:xfrm>
            <a:off x="754743" y="1986981"/>
            <a:ext cx="10827657" cy="3308920"/>
          </a:xfrm>
        </p:spPr>
        <p:txBody>
          <a:bodyPr>
            <a:normAutofit/>
          </a:bodyPr>
          <a:lstStyle/>
          <a:p>
            <a:r>
              <a:rPr lang="en-US" sz="2800" dirty="0">
                <a:latin typeface="Palatino Linotype" panose="02040502050505030304" pitchFamily="18" charset="0"/>
                <a:cs typeface="Segoe UI" panose="020B0502040204020203" pitchFamily="34" charset="0"/>
              </a:rPr>
              <a:t>Remember, only eligible independent schools within the boundaries of the LEA are eligible to take part in Titles II and IV.</a:t>
            </a:r>
          </a:p>
          <a:p>
            <a:pPr marL="0" indent="0">
              <a:buNone/>
            </a:pPr>
            <a:endParaRPr lang="en-US" sz="2800" dirty="0">
              <a:latin typeface="Palatino Linotype" panose="02040502050505030304" pitchFamily="18" charset="0"/>
              <a:cs typeface="Segoe UI" panose="020B0502040204020203" pitchFamily="34" charset="0"/>
            </a:endParaRPr>
          </a:p>
          <a:p>
            <a:r>
              <a:rPr lang="en-US" sz="2800" dirty="0">
                <a:latin typeface="Palatino Linotype" panose="02040502050505030304" pitchFamily="18" charset="0"/>
                <a:cs typeface="Segoe UI" panose="020B0502040204020203" pitchFamily="34" charset="0"/>
              </a:rPr>
              <a:t>The amounts of Title II or Title IV funds available for equitable service to independent schools are </a:t>
            </a:r>
            <a:r>
              <a:rPr lang="en-US" sz="2800" u="sng" dirty="0">
                <a:latin typeface="Palatino Linotype" panose="02040502050505030304" pitchFamily="18" charset="0"/>
                <a:cs typeface="Segoe UI" panose="020B0502040204020203" pitchFamily="34" charset="0"/>
              </a:rPr>
              <a:t>based on total enrollment</a:t>
            </a:r>
            <a:r>
              <a:rPr lang="en-US" sz="2800" dirty="0">
                <a:latin typeface="Palatino Linotype" panose="02040502050505030304" pitchFamily="18" charset="0"/>
                <a:cs typeface="Segoe UI" panose="020B0502040204020203" pitchFamily="34" charset="0"/>
              </a:rPr>
              <a:t>. Low-income status and residence are not considered.</a:t>
            </a:r>
          </a:p>
          <a:p>
            <a:pPr marL="514350" indent="-514350">
              <a:buFont typeface="+mj-lt"/>
              <a:buAutoNum type="arabicPeriod"/>
            </a:pPr>
            <a:endParaRPr lang="en-US" sz="2800" dirty="0">
              <a:latin typeface="Palatino Linotype" panose="02040502050505030304" pitchFamily="18" charset="0"/>
              <a:cs typeface="Segoe UI" panose="020B0502040204020203" pitchFamily="34" charset="0"/>
            </a:endParaRPr>
          </a:p>
        </p:txBody>
      </p:sp>
    </p:spTree>
    <p:extLst>
      <p:ext uri="{BB962C8B-B14F-4D97-AF65-F5344CB8AC3E}">
        <p14:creationId xmlns:p14="http://schemas.microsoft.com/office/powerpoint/2010/main" val="24077071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Franklin Gothic Demi" panose="020B0703020102020204" pitchFamily="34" charset="0"/>
              </a:rPr>
              <a:t>Determining Amounts: Title II and Title IV</a:t>
            </a:r>
          </a:p>
        </p:txBody>
      </p:sp>
      <p:sp>
        <p:nvSpPr>
          <p:cNvPr id="3" name="Content Placeholder 2"/>
          <p:cNvSpPr>
            <a:spLocks noGrp="1"/>
          </p:cNvSpPr>
          <p:nvPr>
            <p:ph idx="1"/>
          </p:nvPr>
        </p:nvSpPr>
        <p:spPr>
          <a:xfrm>
            <a:off x="754743" y="1806005"/>
            <a:ext cx="10827657" cy="4209033"/>
          </a:xfrm>
        </p:spPr>
        <p:txBody>
          <a:bodyPr>
            <a:normAutofit/>
          </a:bodyPr>
          <a:lstStyle/>
          <a:p>
            <a:pPr marL="514350" indent="-514350">
              <a:buFont typeface="+mj-lt"/>
              <a:buAutoNum type="arabicPeriod"/>
            </a:pPr>
            <a:r>
              <a:rPr lang="en-US" sz="2800" dirty="0">
                <a:latin typeface="Palatino Linotype" panose="02040502050505030304" pitchFamily="18" charset="0"/>
                <a:cs typeface="Segoe UI" panose="020B0502040204020203" pitchFamily="34" charset="0"/>
              </a:rPr>
              <a:t>The LEA determines the total enrollment of public schools &amp; total enrollment of participating independent schools within the boundaries of the LEA. LEAs and independent school officials should come to agreements on acceptable, accurate enrollment numbers during outreach and consultation.</a:t>
            </a:r>
          </a:p>
          <a:p>
            <a:pPr marL="514350" indent="-514350">
              <a:buFont typeface="+mj-lt"/>
              <a:buAutoNum type="arabicPeriod"/>
            </a:pPr>
            <a:endParaRPr lang="en-US" sz="2800" dirty="0">
              <a:latin typeface="Palatino Linotype" panose="02040502050505030304" pitchFamily="18" charset="0"/>
              <a:cs typeface="Segoe UI" panose="020B0502040204020203" pitchFamily="34" charset="0"/>
            </a:endParaRPr>
          </a:p>
          <a:p>
            <a:pPr marL="514350" indent="-514350">
              <a:buFont typeface="+mj-lt"/>
              <a:buAutoNum type="arabicPeriod"/>
            </a:pPr>
            <a:r>
              <a:rPr lang="en-US" sz="2800" dirty="0">
                <a:latin typeface="Palatino Linotype" panose="02040502050505030304" pitchFamily="18" charset="0"/>
                <a:cs typeface="Segoe UI" panose="020B0502040204020203" pitchFamily="34" charset="0"/>
              </a:rPr>
              <a:t>These proportions are applied to the LEA’s annual IIA or IVA allocation (not including carryforward) to determine the total equitable services set-aside amount. </a:t>
            </a:r>
          </a:p>
          <a:p>
            <a:pPr marL="514350" indent="-514350">
              <a:buFont typeface="+mj-lt"/>
              <a:buAutoNum type="arabicPeriod"/>
            </a:pPr>
            <a:endParaRPr lang="en-US" sz="1200" dirty="0">
              <a:latin typeface="Palatino Linotype" panose="02040502050505030304" pitchFamily="18" charset="0"/>
              <a:cs typeface="Segoe UI" panose="020B0502040204020203" pitchFamily="34" charset="0"/>
            </a:endParaRPr>
          </a:p>
          <a:p>
            <a:pPr marL="514350" indent="-514350">
              <a:buFont typeface="+mj-lt"/>
              <a:buAutoNum type="arabicPeriod"/>
            </a:pPr>
            <a:endParaRPr lang="en-US" sz="2800" dirty="0">
              <a:latin typeface="Palatino Linotype" panose="02040502050505030304" pitchFamily="18" charset="0"/>
              <a:cs typeface="Segoe UI" panose="020B0502040204020203" pitchFamily="34" charset="0"/>
            </a:endParaRPr>
          </a:p>
        </p:txBody>
      </p:sp>
    </p:spTree>
    <p:extLst>
      <p:ext uri="{BB962C8B-B14F-4D97-AF65-F5344CB8AC3E}">
        <p14:creationId xmlns:p14="http://schemas.microsoft.com/office/powerpoint/2010/main" val="36057336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Franklin Gothic Demi" panose="020B0703020102020204" pitchFamily="34" charset="0"/>
              </a:rPr>
              <a:t>Determining Amounts: Title II/IV in GMS</a:t>
            </a:r>
          </a:p>
        </p:txBody>
      </p:sp>
      <p:sp>
        <p:nvSpPr>
          <p:cNvPr id="3" name="Content Placeholder 2">
            <a:extLst>
              <a:ext uri="{FF2B5EF4-FFF2-40B4-BE49-F238E27FC236}">
                <a16:creationId xmlns:a16="http://schemas.microsoft.com/office/drawing/2014/main" id="{52AF0DFF-3E1A-40D6-8449-2354EECAA586}"/>
              </a:ext>
            </a:extLst>
          </p:cNvPr>
          <p:cNvSpPr>
            <a:spLocks noGrp="1"/>
          </p:cNvSpPr>
          <p:nvPr>
            <p:ph idx="1"/>
          </p:nvPr>
        </p:nvSpPr>
        <p:spPr>
          <a:xfrm>
            <a:off x="609600" y="1600201"/>
            <a:ext cx="10972800" cy="4525963"/>
          </a:xfrm>
        </p:spPr>
        <p:txBody>
          <a:bodyPr/>
          <a:lstStyle/>
          <a:p>
            <a:pPr marL="0" indent="0">
              <a:buNone/>
            </a:pPr>
            <a:r>
              <a:rPr lang="en-US" sz="2400" dirty="0"/>
              <a:t>“Equitable Share” Tab / “Title IIA (or Title IVA) Participation” Sub-Tab</a:t>
            </a:r>
          </a:p>
          <a:p>
            <a:pPr marL="0" indent="0">
              <a:buNone/>
            </a:pPr>
            <a:endParaRPr lang="en-US" dirty="0"/>
          </a:p>
        </p:txBody>
      </p:sp>
      <p:pic>
        <p:nvPicPr>
          <p:cNvPr id="9" name="Picture 8" descr="Grants Management System Screenshot">
            <a:extLst>
              <a:ext uri="{FF2B5EF4-FFF2-40B4-BE49-F238E27FC236}">
                <a16:creationId xmlns:a16="http://schemas.microsoft.com/office/drawing/2014/main" id="{6C417175-2956-41F3-8F1D-055F406D52D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56795" y="2146300"/>
            <a:ext cx="9750667" cy="3979864"/>
          </a:xfrm>
          <a:prstGeom prst="rect">
            <a:avLst/>
          </a:prstGeom>
          <a:ln>
            <a:solidFill>
              <a:schemeClr val="tx1"/>
            </a:solidFill>
          </a:ln>
        </p:spPr>
      </p:pic>
    </p:spTree>
    <p:extLst>
      <p:ext uri="{BB962C8B-B14F-4D97-AF65-F5344CB8AC3E}">
        <p14:creationId xmlns:p14="http://schemas.microsoft.com/office/powerpoint/2010/main" val="1470914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6310" y="340894"/>
            <a:ext cx="10972800" cy="1143000"/>
          </a:xfrm>
        </p:spPr>
        <p:txBody>
          <a:bodyPr/>
          <a:lstStyle/>
          <a:p>
            <a:r>
              <a:rPr lang="en-US" dirty="0">
                <a:latin typeface="Franklin Gothic Demi" panose="020B0703020102020204" pitchFamily="34" charset="0"/>
              </a:rPr>
              <a:t>Topics</a:t>
            </a:r>
          </a:p>
        </p:txBody>
      </p:sp>
      <p:sp>
        <p:nvSpPr>
          <p:cNvPr id="3" name="Text Placeholder 2"/>
          <p:cNvSpPr>
            <a:spLocks noGrp="1"/>
          </p:cNvSpPr>
          <p:nvPr>
            <p:ph type="body" sz="quarter" idx="10"/>
          </p:nvPr>
        </p:nvSpPr>
        <p:spPr>
          <a:xfrm>
            <a:off x="1240589" y="1623332"/>
            <a:ext cx="8454954" cy="3863067"/>
          </a:xfrm>
        </p:spPr>
        <p:txBody>
          <a:bodyPr/>
          <a:lstStyle/>
          <a:p>
            <a:r>
              <a:rPr lang="en-US" sz="2800" dirty="0"/>
              <a:t>Background</a:t>
            </a:r>
          </a:p>
          <a:p>
            <a:r>
              <a:rPr lang="en-US" sz="2800" dirty="0"/>
              <a:t>Who’s Eligible?</a:t>
            </a:r>
          </a:p>
          <a:p>
            <a:r>
              <a:rPr lang="en-US" sz="2800" dirty="0"/>
              <a:t>Outreach</a:t>
            </a:r>
          </a:p>
          <a:p>
            <a:r>
              <a:rPr lang="en-US" sz="2800" dirty="0"/>
              <a:t>Determining Amounts</a:t>
            </a:r>
          </a:p>
          <a:p>
            <a:r>
              <a:rPr lang="en-US" sz="2800" dirty="0"/>
              <a:t>Consultation</a:t>
            </a:r>
          </a:p>
          <a:p>
            <a:r>
              <a:rPr lang="en-US" sz="2800" dirty="0"/>
              <a:t>Providing Services</a:t>
            </a:r>
          </a:p>
          <a:p>
            <a:r>
              <a:rPr lang="en-US" sz="2800" dirty="0"/>
              <a:t>Questions</a:t>
            </a:r>
          </a:p>
        </p:txBody>
      </p:sp>
    </p:spTree>
    <p:extLst>
      <p:ext uri="{BB962C8B-B14F-4D97-AF65-F5344CB8AC3E}">
        <p14:creationId xmlns:p14="http://schemas.microsoft.com/office/powerpoint/2010/main" val="34048605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Franklin Gothic Demi" panose="020B0703020102020204" pitchFamily="34" charset="0"/>
              </a:rPr>
              <a:t>Determining Amounts: Title II/IV in GMS</a:t>
            </a:r>
          </a:p>
        </p:txBody>
      </p:sp>
      <p:sp>
        <p:nvSpPr>
          <p:cNvPr id="3" name="Content Placeholder 2">
            <a:extLst>
              <a:ext uri="{FF2B5EF4-FFF2-40B4-BE49-F238E27FC236}">
                <a16:creationId xmlns:a16="http://schemas.microsoft.com/office/drawing/2014/main" id="{52AF0DFF-3E1A-40D6-8449-2354EECAA586}"/>
              </a:ext>
            </a:extLst>
          </p:cNvPr>
          <p:cNvSpPr>
            <a:spLocks noGrp="1"/>
          </p:cNvSpPr>
          <p:nvPr>
            <p:ph idx="1"/>
          </p:nvPr>
        </p:nvSpPr>
        <p:spPr>
          <a:xfrm>
            <a:off x="609600" y="1600202"/>
            <a:ext cx="10972800" cy="4244008"/>
          </a:xfrm>
        </p:spPr>
        <p:txBody>
          <a:bodyPr/>
          <a:lstStyle/>
          <a:p>
            <a:pPr marL="0" indent="0">
              <a:buNone/>
            </a:pPr>
            <a:r>
              <a:rPr lang="en-US" sz="2400" dirty="0"/>
              <a:t>“Equitable Share” Tab / “Amounts by School” Sub-Tab</a:t>
            </a:r>
          </a:p>
          <a:p>
            <a:pPr marL="0" indent="0">
              <a:buNone/>
            </a:pPr>
            <a:r>
              <a:rPr lang="en-US" sz="2400" dirty="0"/>
              <a:t>-LEAs break down total amount by hand, proportionally</a:t>
            </a:r>
          </a:p>
          <a:p>
            <a:pPr marL="0" indent="0">
              <a:buNone/>
            </a:pPr>
            <a:endParaRPr lang="en-US" sz="2400" dirty="0"/>
          </a:p>
          <a:p>
            <a:pPr marL="0" indent="0">
              <a:buNone/>
            </a:pPr>
            <a:endParaRPr lang="en-US" dirty="0"/>
          </a:p>
        </p:txBody>
      </p:sp>
      <p:pic>
        <p:nvPicPr>
          <p:cNvPr id="7" name="Picture 6" descr="Grants Management System Screenshot">
            <a:extLst>
              <a:ext uri="{FF2B5EF4-FFF2-40B4-BE49-F238E27FC236}">
                <a16:creationId xmlns:a16="http://schemas.microsoft.com/office/drawing/2014/main" id="{066F5863-12F6-4547-9211-1F0EA92DD3B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267" y="2729810"/>
            <a:ext cx="9809382" cy="3397663"/>
          </a:xfrm>
          <a:prstGeom prst="rect">
            <a:avLst/>
          </a:prstGeom>
          <a:ln>
            <a:solidFill>
              <a:schemeClr val="tx1"/>
            </a:solidFill>
          </a:ln>
        </p:spPr>
      </p:pic>
    </p:spTree>
    <p:extLst>
      <p:ext uri="{BB962C8B-B14F-4D97-AF65-F5344CB8AC3E}">
        <p14:creationId xmlns:p14="http://schemas.microsoft.com/office/powerpoint/2010/main" val="24987509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236085C-20FE-4FA5-919F-90FCBE6F0EB7}"/>
              </a:ext>
            </a:extLst>
          </p:cNvPr>
          <p:cNvSpPr>
            <a:spLocks noGrp="1"/>
          </p:cNvSpPr>
          <p:nvPr>
            <p:ph type="ctrTitle"/>
          </p:nvPr>
        </p:nvSpPr>
        <p:spPr/>
        <p:txBody>
          <a:bodyPr/>
          <a:lstStyle/>
          <a:p>
            <a:r>
              <a:rPr lang="en-US" dirty="0">
                <a:latin typeface="Franklin Gothic Demi" panose="020B0703020102020204" pitchFamily="34" charset="0"/>
              </a:rPr>
              <a:t>Determining Amounts: Title III</a:t>
            </a:r>
          </a:p>
        </p:txBody>
      </p:sp>
    </p:spTree>
    <p:extLst>
      <p:ext uri="{BB962C8B-B14F-4D97-AF65-F5344CB8AC3E}">
        <p14:creationId xmlns:p14="http://schemas.microsoft.com/office/powerpoint/2010/main" val="14549373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Franklin Gothic Demi" panose="020B0703020102020204" pitchFamily="34" charset="0"/>
              </a:rPr>
              <a:t>Determining Amounts: Title III*</a:t>
            </a:r>
          </a:p>
        </p:txBody>
      </p:sp>
      <p:sp>
        <p:nvSpPr>
          <p:cNvPr id="3" name="Content Placeholder 2"/>
          <p:cNvSpPr>
            <a:spLocks noGrp="1"/>
          </p:cNvSpPr>
          <p:nvPr>
            <p:ph idx="1"/>
          </p:nvPr>
        </p:nvSpPr>
        <p:spPr>
          <a:xfrm>
            <a:off x="754743" y="1806005"/>
            <a:ext cx="10827657" cy="3547874"/>
          </a:xfrm>
        </p:spPr>
        <p:txBody>
          <a:bodyPr>
            <a:normAutofit/>
          </a:bodyPr>
          <a:lstStyle/>
          <a:p>
            <a:pPr marL="514350" indent="-514350">
              <a:buFont typeface="+mj-lt"/>
              <a:buAutoNum type="arabicPeriod"/>
            </a:pPr>
            <a:r>
              <a:rPr lang="en-US" sz="2800" dirty="0">
                <a:latin typeface="Palatino Linotype" panose="02040502050505030304" pitchFamily="18" charset="0"/>
                <a:cs typeface="Segoe UI" panose="020B0502040204020203" pitchFamily="34" charset="0"/>
              </a:rPr>
              <a:t>The LEA determines the number of ELs in public schools &amp; number of ELs in participating independent schools within the physical boundaries of the LEA. Residence and household income are not considerations.</a:t>
            </a:r>
          </a:p>
          <a:p>
            <a:pPr marL="514350" indent="-514350">
              <a:buFont typeface="+mj-lt"/>
              <a:buAutoNum type="arabicPeriod"/>
            </a:pPr>
            <a:endParaRPr lang="en-US" sz="2800" dirty="0">
              <a:latin typeface="Palatino Linotype" panose="02040502050505030304" pitchFamily="18" charset="0"/>
              <a:cs typeface="Segoe UI" panose="020B0502040204020203" pitchFamily="34" charset="0"/>
            </a:endParaRPr>
          </a:p>
          <a:p>
            <a:pPr marL="514350" indent="-514350">
              <a:buFont typeface="+mj-lt"/>
              <a:buAutoNum type="arabicPeriod"/>
            </a:pPr>
            <a:r>
              <a:rPr lang="en-US" sz="2800" dirty="0">
                <a:latin typeface="Palatino Linotype" panose="02040502050505030304" pitchFamily="18" charset="0"/>
                <a:cs typeface="Segoe UI" panose="020B0502040204020203" pitchFamily="34" charset="0"/>
              </a:rPr>
              <a:t>These proportions are applied to the total IIIA allocation to determine the equitable services set-aside amount </a:t>
            </a:r>
          </a:p>
          <a:p>
            <a:pPr marL="514350" indent="-514350">
              <a:buFont typeface="+mj-lt"/>
              <a:buAutoNum type="arabicPeriod"/>
            </a:pPr>
            <a:endParaRPr lang="en-US" sz="1200" dirty="0">
              <a:latin typeface="Palatino Linotype" panose="02040502050505030304" pitchFamily="18" charset="0"/>
              <a:cs typeface="Segoe UI" panose="020B0502040204020203" pitchFamily="34" charset="0"/>
            </a:endParaRPr>
          </a:p>
          <a:p>
            <a:pPr marL="514350" indent="-514350">
              <a:buFont typeface="+mj-lt"/>
              <a:buAutoNum type="arabicPeriod"/>
            </a:pPr>
            <a:endParaRPr lang="en-US" sz="2800" dirty="0">
              <a:latin typeface="Palatino Linotype" panose="02040502050505030304" pitchFamily="18" charset="0"/>
              <a:cs typeface="Segoe UI" panose="020B0502040204020203" pitchFamily="34" charset="0"/>
            </a:endParaRPr>
          </a:p>
        </p:txBody>
      </p:sp>
    </p:spTree>
    <p:extLst>
      <p:ext uri="{BB962C8B-B14F-4D97-AF65-F5344CB8AC3E}">
        <p14:creationId xmlns:p14="http://schemas.microsoft.com/office/powerpoint/2010/main" val="41730252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Franklin Gothic Demi" panose="020B0703020102020204" pitchFamily="34" charset="0"/>
              </a:rPr>
              <a:t>Determining Amounts: Title III in GMS</a:t>
            </a:r>
          </a:p>
        </p:txBody>
      </p:sp>
      <p:sp>
        <p:nvSpPr>
          <p:cNvPr id="3" name="Content Placeholder 2">
            <a:extLst>
              <a:ext uri="{FF2B5EF4-FFF2-40B4-BE49-F238E27FC236}">
                <a16:creationId xmlns:a16="http://schemas.microsoft.com/office/drawing/2014/main" id="{52AF0DFF-3E1A-40D6-8449-2354EECAA586}"/>
              </a:ext>
            </a:extLst>
          </p:cNvPr>
          <p:cNvSpPr>
            <a:spLocks noGrp="1"/>
          </p:cNvSpPr>
          <p:nvPr>
            <p:ph idx="1"/>
          </p:nvPr>
        </p:nvSpPr>
        <p:spPr>
          <a:xfrm>
            <a:off x="609600" y="1600201"/>
            <a:ext cx="10972800" cy="4525963"/>
          </a:xfrm>
        </p:spPr>
        <p:txBody>
          <a:bodyPr/>
          <a:lstStyle/>
          <a:p>
            <a:pPr marL="0" indent="0">
              <a:buNone/>
            </a:pPr>
            <a:r>
              <a:rPr lang="en-US" sz="2400" dirty="0"/>
              <a:t>“Equitable Share” Tab / “Title IIIA Participation” Sub-Tab</a:t>
            </a:r>
          </a:p>
          <a:p>
            <a:pPr marL="0" indent="0">
              <a:buNone/>
            </a:pPr>
            <a:endParaRPr lang="en-US" dirty="0"/>
          </a:p>
        </p:txBody>
      </p:sp>
      <p:pic>
        <p:nvPicPr>
          <p:cNvPr id="5" name="Picture 4" descr="Grants Management System Screenshot">
            <a:extLst>
              <a:ext uri="{FF2B5EF4-FFF2-40B4-BE49-F238E27FC236}">
                <a16:creationId xmlns:a16="http://schemas.microsoft.com/office/drawing/2014/main" id="{274FD09C-68CF-453A-B87A-79C0889AFBF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18176" y="2031712"/>
            <a:ext cx="9155648" cy="4094452"/>
          </a:xfrm>
          <a:prstGeom prst="rect">
            <a:avLst/>
          </a:prstGeom>
          <a:ln>
            <a:solidFill>
              <a:schemeClr val="tx1"/>
            </a:solidFill>
          </a:ln>
        </p:spPr>
      </p:pic>
    </p:spTree>
    <p:extLst>
      <p:ext uri="{BB962C8B-B14F-4D97-AF65-F5344CB8AC3E}">
        <p14:creationId xmlns:p14="http://schemas.microsoft.com/office/powerpoint/2010/main" val="19952284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236085C-20FE-4FA5-919F-90FCBE6F0EB7}"/>
              </a:ext>
            </a:extLst>
          </p:cNvPr>
          <p:cNvSpPr>
            <a:spLocks noGrp="1"/>
          </p:cNvSpPr>
          <p:nvPr>
            <p:ph type="ctrTitle"/>
          </p:nvPr>
        </p:nvSpPr>
        <p:spPr/>
        <p:txBody>
          <a:bodyPr/>
          <a:lstStyle/>
          <a:p>
            <a:r>
              <a:rPr lang="en-US" dirty="0">
                <a:latin typeface="Franklin Gothic Demi" panose="020B0703020102020204" pitchFamily="34" charset="0"/>
              </a:rPr>
              <a:t>Determining Amounts: Title I</a:t>
            </a:r>
          </a:p>
        </p:txBody>
      </p:sp>
    </p:spTree>
    <p:extLst>
      <p:ext uri="{BB962C8B-B14F-4D97-AF65-F5344CB8AC3E}">
        <p14:creationId xmlns:p14="http://schemas.microsoft.com/office/powerpoint/2010/main" val="28636773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Franklin Gothic Demi" panose="020B0703020102020204" pitchFamily="34" charset="0"/>
              </a:rPr>
              <a:t>Determining Amounts: Title I</a:t>
            </a:r>
          </a:p>
        </p:txBody>
      </p:sp>
      <p:sp>
        <p:nvSpPr>
          <p:cNvPr id="3" name="Content Placeholder 2"/>
          <p:cNvSpPr>
            <a:spLocks noGrp="1"/>
          </p:cNvSpPr>
          <p:nvPr>
            <p:ph idx="1"/>
          </p:nvPr>
        </p:nvSpPr>
        <p:spPr>
          <a:xfrm>
            <a:off x="754743" y="1986980"/>
            <a:ext cx="10827657" cy="3684949"/>
          </a:xfrm>
        </p:spPr>
        <p:txBody>
          <a:bodyPr>
            <a:normAutofit/>
          </a:bodyPr>
          <a:lstStyle/>
          <a:p>
            <a:r>
              <a:rPr lang="en-US" sz="2800" dirty="0">
                <a:latin typeface="Palatino Linotype" panose="02040502050505030304" pitchFamily="18" charset="0"/>
                <a:cs typeface="Segoe UI" panose="020B0502040204020203" pitchFamily="34" charset="0"/>
              </a:rPr>
              <a:t>Remember, independent schools both within and beyond the boundaries of the LEA may be eligible to take part in Title I</a:t>
            </a:r>
          </a:p>
          <a:p>
            <a:pPr marL="0" indent="0">
              <a:buNone/>
            </a:pPr>
            <a:endParaRPr lang="en-US" sz="2800" dirty="0">
              <a:latin typeface="Palatino Linotype" panose="02040502050505030304" pitchFamily="18" charset="0"/>
              <a:cs typeface="Segoe UI" panose="020B0502040204020203" pitchFamily="34" charset="0"/>
            </a:endParaRPr>
          </a:p>
          <a:p>
            <a:r>
              <a:rPr lang="en-US" sz="2800" dirty="0">
                <a:latin typeface="Palatino Linotype" panose="02040502050505030304" pitchFamily="18" charset="0"/>
                <a:cs typeface="Segoe UI" panose="020B0502040204020203" pitchFamily="34" charset="0"/>
              </a:rPr>
              <a:t>Total amount of Title I funds available for equitable service to independent schools is based on the number of students who are</a:t>
            </a:r>
          </a:p>
          <a:p>
            <a:pPr lvl="1"/>
            <a:r>
              <a:rPr lang="en-US" sz="2400" dirty="0">
                <a:latin typeface="Palatino Linotype" panose="02040502050505030304" pitchFamily="18" charset="0"/>
                <a:cs typeface="Segoe UI" panose="020B0502040204020203" pitchFamily="34" charset="0"/>
              </a:rPr>
              <a:t>Residents of a Title I-served catchment area within the LEA</a:t>
            </a:r>
          </a:p>
          <a:p>
            <a:pPr lvl="1"/>
            <a:r>
              <a:rPr lang="en-US" sz="2400" dirty="0">
                <a:latin typeface="Palatino Linotype" panose="02040502050505030304" pitchFamily="18" charset="0"/>
                <a:cs typeface="Segoe UI" panose="020B0502040204020203" pitchFamily="34" charset="0"/>
              </a:rPr>
              <a:t>From households that are low-income</a:t>
            </a:r>
          </a:p>
          <a:p>
            <a:endParaRPr lang="en-US" sz="2800" dirty="0">
              <a:latin typeface="Palatino Linotype" panose="02040502050505030304" pitchFamily="18" charset="0"/>
              <a:cs typeface="Segoe UI" panose="020B0502040204020203" pitchFamily="34" charset="0"/>
            </a:endParaRPr>
          </a:p>
        </p:txBody>
      </p:sp>
    </p:spTree>
    <p:extLst>
      <p:ext uri="{BB962C8B-B14F-4D97-AF65-F5344CB8AC3E}">
        <p14:creationId xmlns:p14="http://schemas.microsoft.com/office/powerpoint/2010/main" val="40489350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5064" y="369124"/>
            <a:ext cx="10972800" cy="1143000"/>
          </a:xfrm>
        </p:spPr>
        <p:txBody>
          <a:bodyPr>
            <a:normAutofit/>
          </a:bodyPr>
          <a:lstStyle/>
          <a:p>
            <a:r>
              <a:rPr lang="en-US" sz="3900" dirty="0">
                <a:latin typeface="Franklin Gothic Demi" panose="020B0703020102020204" pitchFamily="34" charset="0"/>
              </a:rPr>
              <a:t>Determining Amounts: Title I</a:t>
            </a:r>
          </a:p>
        </p:txBody>
      </p:sp>
      <p:sp>
        <p:nvSpPr>
          <p:cNvPr id="3" name="Content Placeholder 2"/>
          <p:cNvSpPr>
            <a:spLocks noGrp="1"/>
          </p:cNvSpPr>
          <p:nvPr>
            <p:ph idx="1"/>
          </p:nvPr>
        </p:nvSpPr>
        <p:spPr>
          <a:xfrm>
            <a:off x="1055581" y="1267510"/>
            <a:ext cx="10461355" cy="4801985"/>
          </a:xfrm>
        </p:spPr>
        <p:txBody>
          <a:bodyPr>
            <a:normAutofit fontScale="92500"/>
          </a:bodyPr>
          <a:lstStyle/>
          <a:p>
            <a:pPr marL="0" indent="0">
              <a:buNone/>
            </a:pPr>
            <a:endParaRPr lang="en-US" sz="2800" b="1" dirty="0">
              <a:latin typeface="Palatino Linotype" panose="02040502050505030304" pitchFamily="18" charset="0"/>
              <a:cs typeface="Segoe UI" panose="020B0502040204020203" pitchFamily="34" charset="0"/>
            </a:endParaRPr>
          </a:p>
          <a:p>
            <a:pPr marL="514350" indent="-514350">
              <a:buFont typeface="+mj-lt"/>
              <a:buAutoNum type="arabicPeriod"/>
            </a:pPr>
            <a:r>
              <a:rPr lang="en-US" sz="2800" dirty="0">
                <a:latin typeface="Palatino Linotype" panose="02040502050505030304" pitchFamily="18" charset="0"/>
                <a:cs typeface="Segoe UI" panose="020B0502040204020203" pitchFamily="34" charset="0"/>
              </a:rPr>
              <a:t>The LEA determines its attendance areas (schools) that will participate in Title I in the coming year.</a:t>
            </a:r>
          </a:p>
          <a:p>
            <a:pPr marL="228600" indent="-228600">
              <a:buFont typeface="+mj-lt"/>
              <a:buAutoNum type="arabicPeriod"/>
            </a:pPr>
            <a:endParaRPr lang="en-US" sz="1000" dirty="0">
              <a:latin typeface="Palatino Linotype" panose="02040502050505030304" pitchFamily="18" charset="0"/>
              <a:cs typeface="Segoe UI" panose="020B0502040204020203" pitchFamily="34" charset="0"/>
            </a:endParaRPr>
          </a:p>
          <a:p>
            <a:pPr marL="514350" indent="-514350">
              <a:buFont typeface="+mj-lt"/>
              <a:buAutoNum type="arabicPeriod"/>
            </a:pPr>
            <a:r>
              <a:rPr lang="en-US" sz="2800" dirty="0">
                <a:latin typeface="Palatino Linotype" panose="02040502050505030304" pitchFamily="18" charset="0"/>
                <a:cs typeface="Segoe UI" panose="020B0502040204020203" pitchFamily="34" charset="0"/>
              </a:rPr>
              <a:t>The LEA determines the number of children from low-income households residing in these attendance areas who attend public schools, and the number who attend independent schools. Need to work with independent schools to determine.</a:t>
            </a:r>
          </a:p>
          <a:p>
            <a:pPr marL="514350" indent="-514350">
              <a:buFont typeface="+mj-lt"/>
              <a:buAutoNum type="arabicPeriod"/>
            </a:pPr>
            <a:endParaRPr lang="en-US" sz="1000" dirty="0">
              <a:latin typeface="Palatino Linotype" panose="02040502050505030304" pitchFamily="18" charset="0"/>
              <a:cs typeface="Segoe UI" panose="020B0502040204020203" pitchFamily="34" charset="0"/>
            </a:endParaRPr>
          </a:p>
          <a:p>
            <a:pPr marL="514350" indent="-514350">
              <a:buFont typeface="+mj-lt"/>
              <a:buAutoNum type="arabicPeriod"/>
            </a:pPr>
            <a:r>
              <a:rPr lang="en-US" sz="2800" dirty="0">
                <a:latin typeface="Palatino Linotype" panose="02040502050505030304" pitchFamily="18" charset="0"/>
                <a:cs typeface="Segoe UI" panose="020B0502040204020203" pitchFamily="34" charset="0"/>
              </a:rPr>
              <a:t>The LEA applies these proportions to the annual Title I allocation (not including carryforward) to determine the total set-aside amount</a:t>
            </a:r>
          </a:p>
          <a:p>
            <a:pPr marL="0" indent="0">
              <a:buNone/>
            </a:pPr>
            <a:endParaRPr lang="en-US" sz="2800" dirty="0">
              <a:latin typeface="Palatino Linotype" panose="02040502050505030304" pitchFamily="18" charset="0"/>
              <a:cs typeface="Segoe UI" panose="020B0502040204020203" pitchFamily="34" charset="0"/>
            </a:endParaRPr>
          </a:p>
          <a:p>
            <a:pPr marL="514350" indent="-514350">
              <a:buFont typeface="+mj-lt"/>
              <a:buAutoNum type="arabicPeriod"/>
            </a:pPr>
            <a:endParaRPr lang="en-US" sz="2800" dirty="0">
              <a:latin typeface="Palatino Linotype" panose="02040502050505030304" pitchFamily="18" charset="0"/>
              <a:cs typeface="Segoe UI" panose="020B0502040204020203" pitchFamily="34" charset="0"/>
            </a:endParaRPr>
          </a:p>
        </p:txBody>
      </p:sp>
    </p:spTree>
    <p:extLst>
      <p:ext uri="{BB962C8B-B14F-4D97-AF65-F5344CB8AC3E}">
        <p14:creationId xmlns:p14="http://schemas.microsoft.com/office/powerpoint/2010/main" val="33088663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597" y="197146"/>
            <a:ext cx="10972800" cy="1143000"/>
          </a:xfrm>
        </p:spPr>
        <p:txBody>
          <a:bodyPr>
            <a:normAutofit/>
          </a:bodyPr>
          <a:lstStyle/>
          <a:p>
            <a:r>
              <a:rPr lang="en-US" sz="4000" dirty="0">
                <a:latin typeface="Franklin Gothic Demi" panose="020B0703020102020204" pitchFamily="34" charset="0"/>
              </a:rPr>
              <a:t>Title I Example</a:t>
            </a:r>
          </a:p>
        </p:txBody>
      </p:sp>
      <p:pic>
        <p:nvPicPr>
          <p:cNvPr id="7" name="Content Placeholder 6" descr="Title I Calculation exampmle">
            <a:extLst>
              <a:ext uri="{FF2B5EF4-FFF2-40B4-BE49-F238E27FC236}">
                <a16:creationId xmlns:a16="http://schemas.microsoft.com/office/drawing/2014/main" id="{B14424CC-3320-465F-AC97-0BC2263A740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09400" y="1340146"/>
            <a:ext cx="9173199" cy="4786017"/>
          </a:xfrm>
        </p:spPr>
      </p:pic>
    </p:spTree>
    <p:extLst>
      <p:ext uri="{BB962C8B-B14F-4D97-AF65-F5344CB8AC3E}">
        <p14:creationId xmlns:p14="http://schemas.microsoft.com/office/powerpoint/2010/main" val="28587388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52F2DB7-1708-49CF-888C-4DD9610DD657}"/>
              </a:ext>
            </a:extLst>
          </p:cNvPr>
          <p:cNvSpPr>
            <a:spLocks noGrp="1"/>
          </p:cNvSpPr>
          <p:nvPr>
            <p:ph type="title"/>
          </p:nvPr>
        </p:nvSpPr>
        <p:spPr/>
        <p:txBody>
          <a:bodyPr/>
          <a:lstStyle/>
          <a:p>
            <a:r>
              <a:rPr lang="en-US" sz="4000" dirty="0">
                <a:latin typeface="Franklin Gothic Demi" panose="020B0703020102020204" pitchFamily="34" charset="0"/>
              </a:rPr>
              <a:t>Determining Amounts: Title I in GMS</a:t>
            </a:r>
          </a:p>
        </p:txBody>
      </p:sp>
      <p:sp>
        <p:nvSpPr>
          <p:cNvPr id="16" name="TextBox 15">
            <a:extLst>
              <a:ext uri="{FF2B5EF4-FFF2-40B4-BE49-F238E27FC236}">
                <a16:creationId xmlns:a16="http://schemas.microsoft.com/office/drawing/2014/main" id="{1104738F-4FE1-424B-9CDA-D0E1AAF6762A}"/>
              </a:ext>
            </a:extLst>
          </p:cNvPr>
          <p:cNvSpPr txBox="1"/>
          <p:nvPr/>
        </p:nvSpPr>
        <p:spPr>
          <a:xfrm>
            <a:off x="957944" y="1494574"/>
            <a:ext cx="5646056" cy="523220"/>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Palatino Linotype" pitchFamily="18" charset="0"/>
                <a:ea typeface="+mn-ea"/>
                <a:cs typeface="Arial" charset="0"/>
              </a:rPr>
              <a:t>Targeting and Ranking, Step 1A:</a:t>
            </a:r>
            <a:endParaRPr kumimoji="0" lang="en-US" sz="2400" b="0" i="0" u="none" strike="noStrike" kern="1200" cap="none" spc="0" normalizeH="0" baseline="0" noProof="0" dirty="0">
              <a:ln>
                <a:noFill/>
              </a:ln>
              <a:solidFill>
                <a:prstClr val="black"/>
              </a:solidFill>
              <a:effectLst/>
              <a:uLnTx/>
              <a:uFillTx/>
              <a:latin typeface="Palatino Linotype" pitchFamily="18" charset="0"/>
              <a:ea typeface="+mn-ea"/>
              <a:cs typeface="Arial" charset="0"/>
            </a:endParaRPr>
          </a:p>
        </p:txBody>
      </p:sp>
      <p:pic>
        <p:nvPicPr>
          <p:cNvPr id="11" name="Picture 10">
            <a:extLst>
              <a:ext uri="{FF2B5EF4-FFF2-40B4-BE49-F238E27FC236}">
                <a16:creationId xmlns:a16="http://schemas.microsoft.com/office/drawing/2014/main" id="{5464EDA9-D784-4AFA-A566-352A7E5DE614}"/>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4498" y="2326679"/>
            <a:ext cx="4817593" cy="1142999"/>
          </a:xfrm>
          <a:prstGeom prst="rect">
            <a:avLst/>
          </a:prstGeom>
        </p:spPr>
      </p:pic>
      <p:pic>
        <p:nvPicPr>
          <p:cNvPr id="7" name="Content Placeholder 6">
            <a:extLst>
              <a:ext uri="{FF2B5EF4-FFF2-40B4-BE49-F238E27FC236}">
                <a16:creationId xmlns:a16="http://schemas.microsoft.com/office/drawing/2014/main" id="{85B82CB3-25AF-4F5A-AD39-34F590EEA595}"/>
              </a:ext>
              <a:ext uri="{C183D7F6-B498-43B3-948B-1728B52AA6E4}">
                <adec:decorative xmlns:adec="http://schemas.microsoft.com/office/drawing/2017/decorative" val="1"/>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064499" y="3440651"/>
            <a:ext cx="6178129" cy="2350548"/>
          </a:xfrm>
        </p:spPr>
      </p:pic>
      <p:pic>
        <p:nvPicPr>
          <p:cNvPr id="9" name="Picture 8">
            <a:extLst>
              <a:ext uri="{FF2B5EF4-FFF2-40B4-BE49-F238E27FC236}">
                <a16:creationId xmlns:a16="http://schemas.microsoft.com/office/drawing/2014/main" id="{C9FDAD5A-D06C-4201-AFFA-DE449E175F9E}"/>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10632" y="3469673"/>
            <a:ext cx="6329730" cy="2306057"/>
          </a:xfrm>
          <a:prstGeom prst="rect">
            <a:avLst/>
          </a:prstGeom>
        </p:spPr>
      </p:pic>
      <p:pic>
        <p:nvPicPr>
          <p:cNvPr id="15" name="Picture 14" descr="Grants Management System Screenshot">
            <a:extLst>
              <a:ext uri="{FF2B5EF4-FFF2-40B4-BE49-F238E27FC236}">
                <a16:creationId xmlns:a16="http://schemas.microsoft.com/office/drawing/2014/main" id="{CF76D74E-2201-4E44-89E4-5665CBED90B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60771" y="2317673"/>
            <a:ext cx="6279592" cy="1137494"/>
          </a:xfrm>
          <a:prstGeom prst="rect">
            <a:avLst/>
          </a:prstGeom>
        </p:spPr>
      </p:pic>
      <p:sp>
        <p:nvSpPr>
          <p:cNvPr id="17" name="Oval 16" descr="Circle around public low income and independent low income enrollment cells">
            <a:extLst>
              <a:ext uri="{FF2B5EF4-FFF2-40B4-BE49-F238E27FC236}">
                <a16:creationId xmlns:a16="http://schemas.microsoft.com/office/drawing/2014/main" id="{18DB65F4-17A3-49B8-9D0D-8C9249DCCFDF}"/>
              </a:ext>
            </a:extLst>
          </p:cNvPr>
          <p:cNvSpPr/>
          <p:nvPr/>
        </p:nvSpPr>
        <p:spPr>
          <a:xfrm>
            <a:off x="8084783" y="3484189"/>
            <a:ext cx="3528614" cy="80412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Palatino Linotype"/>
              <a:ea typeface="+mn-ea"/>
              <a:cs typeface="+mn-cs"/>
            </a:endParaRPr>
          </a:p>
        </p:txBody>
      </p:sp>
    </p:spTree>
    <p:extLst>
      <p:ext uri="{BB962C8B-B14F-4D97-AF65-F5344CB8AC3E}">
        <p14:creationId xmlns:p14="http://schemas.microsoft.com/office/powerpoint/2010/main" val="32232147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60400" y="2267649"/>
            <a:ext cx="10871200" cy="1470025"/>
          </a:xfrm>
        </p:spPr>
        <p:txBody>
          <a:bodyPr/>
          <a:lstStyle/>
          <a:p>
            <a:r>
              <a:rPr lang="en-US" dirty="0">
                <a:latin typeface="Franklin Gothic Demi" panose="020B0703020102020204" pitchFamily="34" charset="0"/>
              </a:rPr>
              <a:t>Consultation</a:t>
            </a:r>
          </a:p>
        </p:txBody>
      </p:sp>
    </p:spTree>
    <p:extLst>
      <p:ext uri="{BB962C8B-B14F-4D97-AF65-F5344CB8AC3E}">
        <p14:creationId xmlns:p14="http://schemas.microsoft.com/office/powerpoint/2010/main" val="9993429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EDA24C4-33E6-4415-B20B-36618C36F2EC}"/>
              </a:ext>
            </a:extLst>
          </p:cNvPr>
          <p:cNvSpPr>
            <a:spLocks noGrp="1"/>
          </p:cNvSpPr>
          <p:nvPr>
            <p:ph type="ctrTitle"/>
          </p:nvPr>
        </p:nvSpPr>
        <p:spPr/>
        <p:txBody>
          <a:bodyPr/>
          <a:lstStyle/>
          <a:p>
            <a:r>
              <a:rPr lang="en-US" dirty="0">
                <a:latin typeface="Franklin Gothic Demi" panose="020B0703020102020204" pitchFamily="34" charset="0"/>
              </a:rPr>
              <a:t>Background</a:t>
            </a:r>
          </a:p>
        </p:txBody>
      </p:sp>
    </p:spTree>
    <p:extLst>
      <p:ext uri="{BB962C8B-B14F-4D97-AF65-F5344CB8AC3E}">
        <p14:creationId xmlns:p14="http://schemas.microsoft.com/office/powerpoint/2010/main" val="38663936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sz="4000" dirty="0">
                <a:latin typeface="Franklin Gothic Demi" panose="020B0703020102020204" pitchFamily="34" charset="0"/>
              </a:rPr>
              <a:t>Consultation</a:t>
            </a:r>
          </a:p>
        </p:txBody>
      </p:sp>
      <p:sp>
        <p:nvSpPr>
          <p:cNvPr id="12" name="Content Placeholder 11"/>
          <p:cNvSpPr>
            <a:spLocks noGrp="1"/>
          </p:cNvSpPr>
          <p:nvPr>
            <p:ph idx="1"/>
          </p:nvPr>
        </p:nvSpPr>
        <p:spPr>
          <a:xfrm>
            <a:off x="609600" y="2193635"/>
            <a:ext cx="10972800" cy="2894800"/>
          </a:xfrm>
        </p:spPr>
        <p:txBody>
          <a:bodyPr>
            <a:normAutofit/>
          </a:bodyPr>
          <a:lstStyle/>
          <a:p>
            <a:r>
              <a:rPr lang="en-US" sz="2800" dirty="0">
                <a:cs typeface="Segoe UI" panose="020B0502040204020203" pitchFamily="34" charset="0"/>
              </a:rPr>
              <a:t>Collaboration with eligible, interested independent schools in order to design and develop the equitable services program</a:t>
            </a:r>
          </a:p>
          <a:p>
            <a:endParaRPr lang="en-US" sz="1000" dirty="0">
              <a:cs typeface="Segoe UI" panose="020B0502040204020203" pitchFamily="34" charset="0"/>
            </a:endParaRPr>
          </a:p>
          <a:p>
            <a:endParaRPr lang="en-US" sz="1000" dirty="0">
              <a:cs typeface="Segoe UI" panose="020B0502040204020203" pitchFamily="34" charset="0"/>
            </a:endParaRPr>
          </a:p>
          <a:p>
            <a:r>
              <a:rPr lang="en-US" sz="2800" dirty="0">
                <a:cs typeface="Segoe UI" panose="020B0502040204020203" pitchFamily="34" charset="0"/>
              </a:rPr>
              <a:t>Must be timely and meaningful</a:t>
            </a:r>
          </a:p>
          <a:p>
            <a:pPr marL="0" indent="0">
              <a:buNone/>
            </a:pPr>
            <a:endParaRPr lang="en-US" sz="2000" dirty="0">
              <a:latin typeface="Segoe UI" panose="020B0502040204020203" pitchFamily="34" charset="0"/>
              <a:cs typeface="Segoe UI" panose="020B0502040204020203" pitchFamily="34" charset="0"/>
            </a:endParaRPr>
          </a:p>
          <a:p>
            <a:pPr marL="0" indent="0">
              <a:buNone/>
            </a:pPr>
            <a:endParaRPr lang="en-US" sz="24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0108522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sz="4000" dirty="0">
                <a:latin typeface="Franklin Gothic Demi" panose="020B0703020102020204" pitchFamily="34" charset="0"/>
              </a:rPr>
              <a:t>What is Timely? </a:t>
            </a:r>
          </a:p>
        </p:txBody>
      </p:sp>
      <p:sp>
        <p:nvSpPr>
          <p:cNvPr id="12" name="Content Placeholder 11"/>
          <p:cNvSpPr>
            <a:spLocks noGrp="1"/>
          </p:cNvSpPr>
          <p:nvPr>
            <p:ph idx="1"/>
          </p:nvPr>
        </p:nvSpPr>
        <p:spPr>
          <a:xfrm>
            <a:off x="754104" y="2020787"/>
            <a:ext cx="10683791" cy="3200569"/>
          </a:xfrm>
        </p:spPr>
        <p:txBody>
          <a:bodyPr>
            <a:normAutofit/>
          </a:bodyPr>
          <a:lstStyle/>
          <a:p>
            <a:pPr marL="608076" lvl="1" indent="-457200">
              <a:buFont typeface="Arial" panose="020B0604020202020204" pitchFamily="34" charset="0"/>
              <a:buChar char="•"/>
            </a:pPr>
            <a:r>
              <a:rPr lang="en-US" dirty="0">
                <a:latin typeface="Palatino Linotype" panose="02040502050505030304" pitchFamily="18" charset="0"/>
                <a:cs typeface="Segoe UI" panose="020B0502040204020203" pitchFamily="34" charset="0"/>
              </a:rPr>
              <a:t>Before the LEA makes any decisions about reserving, transferring or consolidating funds.</a:t>
            </a:r>
          </a:p>
          <a:p>
            <a:pPr marL="608076" lvl="1" indent="-457200">
              <a:buFont typeface="Arial" panose="020B0604020202020204" pitchFamily="34" charset="0"/>
              <a:buChar char="•"/>
            </a:pPr>
            <a:endParaRPr lang="en-US" dirty="0">
              <a:latin typeface="Palatino Linotype" panose="02040502050505030304" pitchFamily="18" charset="0"/>
              <a:cs typeface="Segoe UI" panose="020B0502040204020203" pitchFamily="34" charset="0"/>
            </a:endParaRPr>
          </a:p>
          <a:p>
            <a:pPr marL="608076" lvl="1" indent="-457200">
              <a:buFont typeface="Arial" panose="020B0604020202020204" pitchFamily="34" charset="0"/>
              <a:buChar char="•"/>
            </a:pPr>
            <a:r>
              <a:rPr lang="en-US" dirty="0">
                <a:latin typeface="Palatino Linotype" panose="02040502050505030304" pitchFamily="18" charset="0"/>
                <a:cs typeface="Segoe UI" panose="020B0502040204020203" pitchFamily="34" charset="0"/>
              </a:rPr>
              <a:t>Before the LEA makes any decisions about activities and opportunities for independent schools to participate</a:t>
            </a:r>
          </a:p>
          <a:p>
            <a:pPr marL="608076" lvl="1" indent="-457200">
              <a:buFont typeface="Arial" panose="020B0604020202020204" pitchFamily="34" charset="0"/>
              <a:buChar char="•"/>
            </a:pPr>
            <a:endParaRPr lang="en-US" dirty="0">
              <a:latin typeface="Palatino Linotype" panose="02040502050505030304" pitchFamily="18" charset="0"/>
              <a:cs typeface="Segoe UI" panose="020B0502040204020203" pitchFamily="34" charset="0"/>
            </a:endParaRPr>
          </a:p>
          <a:p>
            <a:pPr marL="0" indent="0">
              <a:buNone/>
            </a:pPr>
            <a:endParaRPr lang="en-US" sz="2400" dirty="0">
              <a:latin typeface="Acumin Pro" panose="020B0504020202020204" pitchFamily="34" charset="0"/>
            </a:endParaRPr>
          </a:p>
        </p:txBody>
      </p:sp>
    </p:spTree>
    <p:extLst>
      <p:ext uri="{BB962C8B-B14F-4D97-AF65-F5344CB8AC3E}">
        <p14:creationId xmlns:p14="http://schemas.microsoft.com/office/powerpoint/2010/main" val="28666225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Franklin Gothic Demi" panose="020B0703020102020204" pitchFamily="34" charset="0"/>
                <a:cs typeface="Segoe UI" panose="020B0502040204020203" pitchFamily="34" charset="0"/>
              </a:rPr>
              <a:t>What is Meaningful?</a:t>
            </a:r>
          </a:p>
        </p:txBody>
      </p:sp>
      <p:sp>
        <p:nvSpPr>
          <p:cNvPr id="3" name="Content Placeholder 2"/>
          <p:cNvSpPr>
            <a:spLocks noGrp="1"/>
          </p:cNvSpPr>
          <p:nvPr>
            <p:ph idx="1"/>
          </p:nvPr>
        </p:nvSpPr>
        <p:spPr>
          <a:xfrm>
            <a:off x="609600" y="1840833"/>
            <a:ext cx="10972800" cy="4018546"/>
          </a:xfrm>
        </p:spPr>
        <p:txBody>
          <a:bodyPr/>
          <a:lstStyle/>
          <a:p>
            <a:pPr marL="608076" lvl="1" indent="-457200">
              <a:buFont typeface="Arial" panose="020B0604020202020204" pitchFamily="34" charset="0"/>
              <a:buChar char="•"/>
            </a:pPr>
            <a:r>
              <a:rPr lang="en-US" dirty="0">
                <a:latin typeface="Palatino Linotype" panose="02040502050505030304" pitchFamily="18" charset="0"/>
                <a:cs typeface="Segoe UI" panose="020B0502040204020203" pitchFamily="34" charset="0"/>
              </a:rPr>
              <a:t>Genuine opportunity for all parties to express their views, and all views seriously considered.</a:t>
            </a:r>
          </a:p>
          <a:p>
            <a:pPr lvl="1">
              <a:buFont typeface="Arial" panose="020B0604020202020204" pitchFamily="34" charset="0"/>
              <a:buChar char="•"/>
            </a:pPr>
            <a:endParaRPr lang="en-US" dirty="0">
              <a:latin typeface="Palatino Linotype" panose="02040502050505030304" pitchFamily="18" charset="0"/>
              <a:cs typeface="Segoe UI" panose="020B0502040204020203" pitchFamily="34" charset="0"/>
            </a:endParaRPr>
          </a:p>
          <a:p>
            <a:pPr marL="608076" lvl="1" indent="-457200">
              <a:buFont typeface="Arial" panose="020B0604020202020204" pitchFamily="34" charset="0"/>
              <a:buChar char="•"/>
            </a:pPr>
            <a:r>
              <a:rPr lang="en-US" dirty="0">
                <a:latin typeface="Palatino Linotype" panose="02040502050505030304" pitchFamily="18" charset="0"/>
                <a:cs typeface="Segoe UI" panose="020B0502040204020203" pitchFamily="34" charset="0"/>
              </a:rPr>
              <a:t>The LEA may initiate consultation with a proposal for services. </a:t>
            </a:r>
          </a:p>
          <a:p>
            <a:pPr marL="608076" lvl="1" indent="-457200">
              <a:buFont typeface="Arial" panose="020B0604020202020204" pitchFamily="34" charset="0"/>
              <a:buChar char="•"/>
            </a:pPr>
            <a:endParaRPr lang="en-US" dirty="0">
              <a:latin typeface="Palatino Linotype" panose="02040502050505030304" pitchFamily="18" charset="0"/>
              <a:cs typeface="Segoe UI" panose="020B0502040204020203" pitchFamily="34" charset="0"/>
            </a:endParaRPr>
          </a:p>
          <a:p>
            <a:pPr marL="608076" lvl="1" indent="-457200">
              <a:buFont typeface="Arial" panose="020B0604020202020204" pitchFamily="34" charset="0"/>
              <a:buChar char="•"/>
            </a:pPr>
            <a:r>
              <a:rPr lang="en-US" dirty="0">
                <a:latin typeface="Palatino Linotype" panose="02040502050505030304" pitchFamily="18" charset="0"/>
                <a:cs typeface="Segoe UI" panose="020B0502040204020203" pitchFamily="34" charset="0"/>
              </a:rPr>
              <a:t>Final decisions made by the LEA after consultation.</a:t>
            </a:r>
          </a:p>
          <a:p>
            <a:pPr marL="288036" lvl="2" indent="0">
              <a:buNone/>
            </a:pPr>
            <a:endParaRPr lang="en-US" dirty="0">
              <a:latin typeface="Gill Sans MT" panose="020B0502020104020203" pitchFamily="34" charset="0"/>
            </a:endParaRPr>
          </a:p>
        </p:txBody>
      </p:sp>
    </p:spTree>
    <p:extLst>
      <p:ext uri="{BB962C8B-B14F-4D97-AF65-F5344CB8AC3E}">
        <p14:creationId xmlns:p14="http://schemas.microsoft.com/office/powerpoint/2010/main" val="253029974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7118" y="149444"/>
            <a:ext cx="7586404" cy="1450757"/>
          </a:xfrm>
        </p:spPr>
        <p:txBody>
          <a:bodyPr>
            <a:noAutofit/>
          </a:bodyPr>
          <a:lstStyle/>
          <a:p>
            <a:r>
              <a:rPr lang="en-US" sz="4000" dirty="0">
                <a:latin typeface="Franklin Gothic Demi" panose="020B0703020102020204" pitchFamily="34" charset="0"/>
              </a:rPr>
              <a:t>Consultation Topics</a:t>
            </a:r>
            <a:endParaRPr lang="en-US" sz="2800" dirty="0">
              <a:latin typeface="Franklin Gothic Demi" panose="020B0703020102020204" pitchFamily="34" charset="0"/>
            </a:endParaRPr>
          </a:p>
        </p:txBody>
      </p:sp>
      <p:sp>
        <p:nvSpPr>
          <p:cNvPr id="3" name="Content Placeholder 2"/>
          <p:cNvSpPr>
            <a:spLocks noGrp="1"/>
          </p:cNvSpPr>
          <p:nvPr>
            <p:ph idx="1"/>
          </p:nvPr>
        </p:nvSpPr>
        <p:spPr>
          <a:xfrm>
            <a:off x="609600" y="1690916"/>
            <a:ext cx="10972800" cy="4525963"/>
          </a:xfrm>
        </p:spPr>
        <p:txBody>
          <a:bodyPr>
            <a:normAutofit/>
          </a:bodyPr>
          <a:lstStyle/>
          <a:p>
            <a:pPr marL="617220" lvl="1" indent="-342900">
              <a:buFont typeface="Arial" panose="020B0604020202020204" pitchFamily="34" charset="0"/>
              <a:buChar char="•"/>
            </a:pPr>
            <a:r>
              <a:rPr lang="en-US" sz="2400" dirty="0">
                <a:latin typeface="Palatino Linotype" panose="02040502050505030304" pitchFamily="18" charset="0"/>
                <a:cs typeface="Segoe UI" panose="020B0502040204020203" pitchFamily="34" charset="0"/>
              </a:rPr>
              <a:t>How the needs of eligible private school students and staff have been identified</a:t>
            </a:r>
          </a:p>
          <a:p>
            <a:pPr marL="617220" lvl="1" indent="-342900">
              <a:buFont typeface="Arial" panose="020B0604020202020204" pitchFamily="34" charset="0"/>
              <a:buChar char="•"/>
            </a:pPr>
            <a:endParaRPr lang="en-US" sz="2400" dirty="0">
              <a:latin typeface="Palatino Linotype" panose="02040502050505030304" pitchFamily="18" charset="0"/>
              <a:cs typeface="Segoe UI" panose="020B0502040204020203" pitchFamily="34" charset="0"/>
            </a:endParaRPr>
          </a:p>
          <a:p>
            <a:pPr marL="617220" lvl="1" indent="-342900">
              <a:buFont typeface="Arial" panose="020B0604020202020204" pitchFamily="34" charset="0"/>
              <a:buChar char="•"/>
            </a:pPr>
            <a:r>
              <a:rPr lang="en-US" sz="2400" dirty="0">
                <a:latin typeface="Palatino Linotype" panose="02040502050505030304" pitchFamily="18" charset="0"/>
                <a:cs typeface="Segoe UI" panose="020B0502040204020203" pitchFamily="34" charset="0"/>
              </a:rPr>
              <a:t>What services the LEA will offer to eligible students and staff</a:t>
            </a:r>
          </a:p>
          <a:p>
            <a:pPr marL="617220" lvl="1" indent="-342900">
              <a:buFont typeface="Arial" panose="020B0604020202020204" pitchFamily="34" charset="0"/>
              <a:buChar char="•"/>
            </a:pPr>
            <a:endParaRPr lang="en-US" sz="2400" dirty="0">
              <a:latin typeface="Palatino Linotype" panose="02040502050505030304" pitchFamily="18" charset="0"/>
              <a:cs typeface="Segoe UI" panose="020B0502040204020203" pitchFamily="34" charset="0"/>
            </a:endParaRPr>
          </a:p>
          <a:p>
            <a:pPr marL="617220" lvl="1" indent="-342900">
              <a:buFont typeface="Arial" panose="020B0604020202020204" pitchFamily="34" charset="0"/>
              <a:buChar char="•"/>
            </a:pPr>
            <a:r>
              <a:rPr lang="en-US" sz="2400" dirty="0">
                <a:latin typeface="Palatino Linotype" panose="02040502050505030304" pitchFamily="18" charset="0"/>
                <a:cs typeface="Segoe UI" panose="020B0502040204020203" pitchFamily="34" charset="0"/>
              </a:rPr>
              <a:t>How, where, when and by whom the services will be provided</a:t>
            </a:r>
          </a:p>
          <a:p>
            <a:pPr marL="274320" lvl="1" indent="0">
              <a:buNone/>
            </a:pPr>
            <a:endParaRPr lang="en-US" sz="2400" dirty="0">
              <a:latin typeface="Palatino Linotype" panose="02040502050505030304" pitchFamily="18" charset="0"/>
              <a:cs typeface="Segoe UI" panose="020B0502040204020203" pitchFamily="34" charset="0"/>
            </a:endParaRPr>
          </a:p>
          <a:p>
            <a:pPr marL="617220" lvl="1" indent="-342900">
              <a:buFont typeface="Arial" panose="020B0604020202020204" pitchFamily="34" charset="0"/>
              <a:buChar char="•"/>
            </a:pPr>
            <a:r>
              <a:rPr lang="en-US" sz="2400" dirty="0">
                <a:latin typeface="Palatino Linotype" panose="02040502050505030304" pitchFamily="18" charset="0"/>
                <a:cs typeface="Segoe UI" panose="020B0502040204020203" pitchFamily="34" charset="0"/>
              </a:rPr>
              <a:t>How the efficacy of services will be assessed and how the results will be used to improve services</a:t>
            </a:r>
          </a:p>
          <a:p>
            <a:pPr marL="274320" lvl="1" indent="0">
              <a:buNone/>
            </a:pPr>
            <a:endParaRPr lang="en-US" sz="2400" dirty="0">
              <a:latin typeface="Palatino Linotype" panose="02040502050505030304" pitchFamily="18" charset="0"/>
              <a:cs typeface="Segoe UI" panose="020B0502040204020203" pitchFamily="34" charset="0"/>
            </a:endParaRPr>
          </a:p>
          <a:p>
            <a:pPr marL="274320" lvl="1" indent="0">
              <a:buNone/>
            </a:pPr>
            <a:endParaRPr lang="en-US" sz="2400" dirty="0"/>
          </a:p>
          <a:p>
            <a:endParaRPr lang="en-US" dirty="0"/>
          </a:p>
        </p:txBody>
      </p:sp>
    </p:spTree>
    <p:extLst>
      <p:ext uri="{BB962C8B-B14F-4D97-AF65-F5344CB8AC3E}">
        <p14:creationId xmlns:p14="http://schemas.microsoft.com/office/powerpoint/2010/main" val="309980491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7118" y="149444"/>
            <a:ext cx="7586404" cy="1450757"/>
          </a:xfrm>
        </p:spPr>
        <p:txBody>
          <a:bodyPr>
            <a:noAutofit/>
          </a:bodyPr>
          <a:lstStyle/>
          <a:p>
            <a:r>
              <a:rPr lang="en-US" sz="4000" dirty="0">
                <a:latin typeface="Franklin Gothic Demi" panose="020B0703020102020204" pitchFamily="34" charset="0"/>
              </a:rPr>
              <a:t>Consultation Topics: Title I</a:t>
            </a:r>
            <a:endParaRPr lang="en-US" sz="2800" dirty="0">
              <a:latin typeface="Franklin Gothic Demi" panose="020B0703020102020204" pitchFamily="34" charset="0"/>
            </a:endParaRPr>
          </a:p>
        </p:txBody>
      </p:sp>
      <p:sp>
        <p:nvSpPr>
          <p:cNvPr id="3" name="Content Placeholder 2"/>
          <p:cNvSpPr>
            <a:spLocks noGrp="1"/>
          </p:cNvSpPr>
          <p:nvPr>
            <p:ph idx="1"/>
          </p:nvPr>
        </p:nvSpPr>
        <p:spPr>
          <a:xfrm>
            <a:off x="609600" y="1417984"/>
            <a:ext cx="11105322" cy="4439478"/>
          </a:xfrm>
        </p:spPr>
        <p:txBody>
          <a:bodyPr>
            <a:normAutofit/>
          </a:bodyPr>
          <a:lstStyle/>
          <a:p>
            <a:pPr marL="617220" lvl="1" indent="-342900">
              <a:buFont typeface="Arial" panose="020B0604020202020204" pitchFamily="34" charset="0"/>
              <a:buChar char="•"/>
            </a:pPr>
            <a:r>
              <a:rPr lang="en-US" sz="2400" dirty="0">
                <a:latin typeface="Palatino Linotype" panose="02040502050505030304" pitchFamily="18" charset="0"/>
                <a:cs typeface="Segoe UI" panose="020B0502040204020203" pitchFamily="34" charset="0"/>
              </a:rPr>
              <a:t>Title I: How many independent school students reside in an LEA attendance area that is served by Title I? Need addresses.</a:t>
            </a:r>
          </a:p>
          <a:p>
            <a:pPr marL="274320" lvl="1" indent="0">
              <a:buNone/>
            </a:pPr>
            <a:endParaRPr lang="en-US" sz="1200" dirty="0">
              <a:latin typeface="Palatino Linotype" panose="02040502050505030304" pitchFamily="18" charset="0"/>
              <a:cs typeface="Segoe UI" panose="020B0502040204020203" pitchFamily="34" charset="0"/>
            </a:endParaRPr>
          </a:p>
          <a:p>
            <a:pPr marL="617220" lvl="1" indent="-342900">
              <a:buFont typeface="Arial" panose="020B0604020202020204" pitchFamily="34" charset="0"/>
              <a:buChar char="•"/>
            </a:pPr>
            <a:r>
              <a:rPr lang="en-US" sz="2400" dirty="0">
                <a:latin typeface="Palatino Linotype" panose="02040502050505030304" pitchFamily="18" charset="0"/>
                <a:cs typeface="Segoe UI" panose="020B0502040204020203" pitchFamily="34" charset="0"/>
              </a:rPr>
              <a:t>Title I: Of these students, which are from low-income families?</a:t>
            </a:r>
          </a:p>
          <a:p>
            <a:pPr marL="1017270" lvl="2" indent="-342900">
              <a:buFont typeface="Arial" panose="020B0604020202020204" pitchFamily="34" charset="0"/>
              <a:buChar char="•"/>
            </a:pPr>
            <a:r>
              <a:rPr lang="en-US" sz="2000" dirty="0">
                <a:latin typeface="Palatino Linotype" panose="02040502050505030304" pitchFamily="18" charset="0"/>
                <a:cs typeface="Segoe UI" panose="020B0502040204020203" pitchFamily="34" charset="0"/>
              </a:rPr>
              <a:t>Use the same low-income measure that the LEA uses (typically FRL); or </a:t>
            </a:r>
          </a:p>
          <a:p>
            <a:pPr marL="1017270" lvl="2" indent="-342900">
              <a:buFont typeface="Arial" panose="020B0604020202020204" pitchFamily="34" charset="0"/>
              <a:buChar char="•"/>
            </a:pPr>
            <a:r>
              <a:rPr lang="en-US" sz="2000" dirty="0">
                <a:latin typeface="Palatino Linotype" panose="02040502050505030304" pitchFamily="18" charset="0"/>
                <a:cs typeface="Segoe UI" panose="020B0502040204020203" pitchFamily="34" charset="0"/>
              </a:rPr>
              <a:t>Use comparable poverty data from a different source, such as a tuition assistance, parent income survey, etc.; or</a:t>
            </a:r>
          </a:p>
          <a:p>
            <a:pPr marL="1017270" lvl="2" indent="-342900">
              <a:buFont typeface="Arial" panose="020B0604020202020204" pitchFamily="34" charset="0"/>
              <a:buChar char="•"/>
            </a:pPr>
            <a:r>
              <a:rPr lang="en-US" sz="2000" dirty="0">
                <a:latin typeface="Palatino Linotype" panose="02040502050505030304" pitchFamily="18" charset="0"/>
                <a:cs typeface="Segoe UI" panose="020B0502040204020203" pitchFamily="34" charset="0"/>
              </a:rPr>
              <a:t>Use Proportionality. Assume that independent school students who reside in a Title I-served attendance area experience the same rate of poverty as public-school students.</a:t>
            </a:r>
          </a:p>
          <a:p>
            <a:pPr marL="674370" lvl="2" indent="0">
              <a:buNone/>
            </a:pPr>
            <a:r>
              <a:rPr lang="en-US" sz="2000" dirty="0">
                <a:latin typeface="Palatino Linotype" panose="02040502050505030304" pitchFamily="18" charset="0"/>
                <a:ea typeface="Calibri" panose="020F0502020204030204" pitchFamily="34" charset="0"/>
                <a:cs typeface="Segoe UI" panose="020B0502040204020203" pitchFamily="34" charset="0"/>
              </a:rPr>
              <a:t>For example, if Public School A has a low-income rate of 40%, assume that 40% of independent school students who reside in Public School A’s attendance area are from low-income households.</a:t>
            </a:r>
            <a:endParaRPr lang="en-US" sz="2000" dirty="0">
              <a:ea typeface="Calibri" panose="020F0502020204030204" pitchFamily="34" charset="0"/>
              <a:cs typeface="Times New Roman" panose="02020603050405020304" pitchFamily="18" charset="0"/>
            </a:endParaRPr>
          </a:p>
          <a:p>
            <a:pPr lvl="2">
              <a:buFont typeface="Symbol" panose="05050102010706020507" pitchFamily="18" charset="2"/>
              <a:buChar char="-"/>
            </a:pPr>
            <a:endParaRPr lang="en-US" sz="2000" dirty="0">
              <a:ea typeface="Calibri" panose="020F0502020204030204" pitchFamily="34" charset="0"/>
              <a:cs typeface="Times New Roman" panose="02020603050405020304" pitchFamily="18" charset="0"/>
            </a:endParaRPr>
          </a:p>
          <a:p>
            <a:pPr lvl="1">
              <a:buFont typeface="Symbol" panose="05050102010706020507" pitchFamily="18" charset="2"/>
              <a:buChar char="-"/>
            </a:pPr>
            <a:endParaRPr lang="en-US" sz="2400" b="1" dirty="0">
              <a:solidFill>
                <a:srgbClr val="C00000"/>
              </a:solidFill>
              <a:ea typeface="Calibri" panose="020F0502020204030204" pitchFamily="34" charset="0"/>
              <a:cs typeface="Times New Roman" panose="02020603050405020304" pitchFamily="18" charset="0"/>
            </a:endParaRPr>
          </a:p>
          <a:p>
            <a:pPr marL="274320" lvl="1" indent="0">
              <a:buNone/>
            </a:pPr>
            <a:endParaRPr lang="en-US" sz="2400" dirty="0"/>
          </a:p>
          <a:p>
            <a:endParaRPr lang="en-US" dirty="0"/>
          </a:p>
        </p:txBody>
      </p:sp>
    </p:spTree>
    <p:extLst>
      <p:ext uri="{BB962C8B-B14F-4D97-AF65-F5344CB8AC3E}">
        <p14:creationId xmlns:p14="http://schemas.microsoft.com/office/powerpoint/2010/main" val="115978676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360947"/>
            <a:ext cx="8229600" cy="1143000"/>
          </a:xfrm>
        </p:spPr>
        <p:txBody>
          <a:bodyPr/>
          <a:lstStyle/>
          <a:p>
            <a:r>
              <a:rPr lang="en-US" sz="4000" dirty="0">
                <a:latin typeface="Franklin Gothic Demi" panose="020B0703020102020204" pitchFamily="34" charset="0"/>
              </a:rPr>
              <a:t>Consultation: Documentation</a:t>
            </a:r>
          </a:p>
        </p:txBody>
      </p:sp>
      <p:sp>
        <p:nvSpPr>
          <p:cNvPr id="3" name="Content Placeholder 2"/>
          <p:cNvSpPr>
            <a:spLocks noGrp="1"/>
          </p:cNvSpPr>
          <p:nvPr>
            <p:ph idx="1"/>
          </p:nvPr>
        </p:nvSpPr>
        <p:spPr>
          <a:xfrm>
            <a:off x="609600" y="1378226"/>
            <a:ext cx="10972800" cy="3578087"/>
          </a:xfrm>
        </p:spPr>
        <p:txBody>
          <a:bodyPr/>
          <a:lstStyle/>
          <a:p>
            <a:pPr>
              <a:buFont typeface="Arial" panose="020B0604020202020204" pitchFamily="34" charset="0"/>
              <a:buChar char="•"/>
            </a:pPr>
            <a:endParaRPr lang="en-US" sz="2800" dirty="0"/>
          </a:p>
          <a:p>
            <a:r>
              <a:rPr lang="en-US" sz="2800" dirty="0"/>
              <a:t>Written, signed affirmation of consultation with each eligible independent school within and beyond the boundaries of the LEA </a:t>
            </a:r>
          </a:p>
          <a:p>
            <a:pPr lvl="1"/>
            <a:r>
              <a:rPr lang="en-US" sz="2400" dirty="0"/>
              <a:t>OR written, signed affirmation of an Independent School choosing not to participate</a:t>
            </a:r>
          </a:p>
          <a:p>
            <a:pPr lvl="1"/>
            <a:r>
              <a:rPr lang="en-US" sz="2400" dirty="0"/>
              <a:t>OR documentation of attempts to contact/consult</a:t>
            </a:r>
          </a:p>
          <a:p>
            <a:pPr lvl="1"/>
            <a:endParaRPr lang="en-US" sz="2400" dirty="0"/>
          </a:p>
          <a:p>
            <a:pPr>
              <a:buFont typeface="Arial" panose="020B0604020202020204" pitchFamily="34" charset="0"/>
              <a:buChar char="•"/>
            </a:pPr>
            <a:r>
              <a:rPr lang="en-US" sz="2800" dirty="0"/>
              <a:t>Beginning this year, LEAs must use the AOE form to document the results of outreach and consultation. These forms will be collected by the AOE annually.</a:t>
            </a:r>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marL="0" indent="0">
              <a:buNone/>
            </a:pPr>
            <a:endParaRPr lang="en-US" sz="2000" dirty="0"/>
          </a:p>
        </p:txBody>
      </p:sp>
    </p:spTree>
    <p:extLst>
      <p:ext uri="{BB962C8B-B14F-4D97-AF65-F5344CB8AC3E}">
        <p14:creationId xmlns:p14="http://schemas.microsoft.com/office/powerpoint/2010/main" val="97488448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C4D29DA-4CE6-4E4E-8FEB-D5535D5019B5}"/>
              </a:ext>
            </a:extLst>
          </p:cNvPr>
          <p:cNvSpPr>
            <a:spLocks noGrp="1"/>
          </p:cNvSpPr>
          <p:nvPr>
            <p:ph type="ctrTitle"/>
          </p:nvPr>
        </p:nvSpPr>
        <p:spPr/>
        <p:txBody>
          <a:bodyPr/>
          <a:lstStyle/>
          <a:p>
            <a:r>
              <a:rPr lang="en-US" dirty="0">
                <a:latin typeface="Franklin Gothic Demi" panose="020B0703020102020204" pitchFamily="34" charset="0"/>
              </a:rPr>
              <a:t>Providing Services</a:t>
            </a:r>
          </a:p>
        </p:txBody>
      </p:sp>
    </p:spTree>
    <p:extLst>
      <p:ext uri="{BB962C8B-B14F-4D97-AF65-F5344CB8AC3E}">
        <p14:creationId xmlns:p14="http://schemas.microsoft.com/office/powerpoint/2010/main" val="305520926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Franklin Gothic Demi" panose="020B0703020102020204" pitchFamily="34" charset="0"/>
              </a:rPr>
              <a:t>Providing Services</a:t>
            </a:r>
          </a:p>
        </p:txBody>
      </p:sp>
      <p:sp>
        <p:nvSpPr>
          <p:cNvPr id="3" name="Content Placeholder 2"/>
          <p:cNvSpPr>
            <a:spLocks noGrp="1"/>
          </p:cNvSpPr>
          <p:nvPr>
            <p:ph idx="1"/>
          </p:nvPr>
        </p:nvSpPr>
        <p:spPr>
          <a:xfrm>
            <a:off x="577054" y="1941436"/>
            <a:ext cx="11037892" cy="3743747"/>
          </a:xfrm>
        </p:spPr>
        <p:txBody>
          <a:bodyPr>
            <a:normAutofit/>
          </a:bodyPr>
          <a:lstStyle/>
          <a:p>
            <a:r>
              <a:rPr lang="en-US" altLang="en-US" sz="2800" dirty="0">
                <a:latin typeface="Palatino Linotype" panose="02040502050505030304" pitchFamily="18" charset="0"/>
                <a:cs typeface="Segoe UI" panose="020B0502040204020203" pitchFamily="34" charset="0"/>
              </a:rPr>
              <a:t>Activities are written into the CFP application, just like investments for the LEA’s public schools, and are budgeted accordingly.</a:t>
            </a:r>
          </a:p>
          <a:p>
            <a:endParaRPr lang="en-US" altLang="en-US" sz="2800" dirty="0">
              <a:latin typeface="Palatino Linotype" panose="02040502050505030304" pitchFamily="18" charset="0"/>
              <a:cs typeface="Segoe UI" panose="020B0502040204020203" pitchFamily="34" charset="0"/>
            </a:endParaRPr>
          </a:p>
          <a:p>
            <a:r>
              <a:rPr lang="en-US" altLang="en-US" sz="2800" dirty="0">
                <a:latin typeface="Palatino Linotype" panose="02040502050505030304" pitchFamily="18" charset="0"/>
                <a:cs typeface="Segoe UI" panose="020B0502040204020203" pitchFamily="34" charset="0"/>
              </a:rPr>
              <a:t>Activities must meet same standards of allowable, reasonable, necessary, allocable and supplemental.</a:t>
            </a:r>
          </a:p>
          <a:p>
            <a:endParaRPr lang="en-US" sz="2400" dirty="0">
              <a:latin typeface="Palatino Linotype" panose="02040502050505030304" pitchFamily="18" charset="0"/>
              <a:cs typeface="Segoe UI" panose="020B0502040204020203" pitchFamily="34" charset="0"/>
            </a:endParaRPr>
          </a:p>
        </p:txBody>
      </p:sp>
    </p:spTree>
    <p:extLst>
      <p:ext uri="{BB962C8B-B14F-4D97-AF65-F5344CB8AC3E}">
        <p14:creationId xmlns:p14="http://schemas.microsoft.com/office/powerpoint/2010/main" val="121408801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Franklin Gothic Demi" panose="020B0703020102020204" pitchFamily="34" charset="0"/>
              </a:rPr>
              <a:t>Services: Control of Funds</a:t>
            </a:r>
          </a:p>
        </p:txBody>
      </p:sp>
      <p:sp>
        <p:nvSpPr>
          <p:cNvPr id="3" name="Content Placeholder 2"/>
          <p:cNvSpPr>
            <a:spLocks noGrp="1"/>
          </p:cNvSpPr>
          <p:nvPr>
            <p:ph idx="1"/>
          </p:nvPr>
        </p:nvSpPr>
        <p:spPr>
          <a:xfrm>
            <a:off x="609600" y="1557123"/>
            <a:ext cx="11037892" cy="4632554"/>
          </a:xfrm>
        </p:spPr>
        <p:txBody>
          <a:bodyPr>
            <a:normAutofit/>
          </a:bodyPr>
          <a:lstStyle/>
          <a:p>
            <a:r>
              <a:rPr lang="en-US" altLang="en-US" sz="2800" dirty="0">
                <a:latin typeface="Palatino Linotype" panose="02040502050505030304" pitchFamily="18" charset="0"/>
                <a:cs typeface="Segoe UI" panose="020B0502040204020203" pitchFamily="34" charset="0"/>
              </a:rPr>
              <a:t>The LEA controls all funds, title to materials, equipment, and property purchased. Independent schools receive services, not funds, and have no authority to spend. Reimbursement is not allowed.</a:t>
            </a:r>
          </a:p>
          <a:p>
            <a:endParaRPr lang="en-US" altLang="en-US" sz="2800" dirty="0">
              <a:latin typeface="Palatino Linotype" panose="02040502050505030304" pitchFamily="18" charset="0"/>
              <a:cs typeface="Segoe UI" panose="020B0502040204020203" pitchFamily="34" charset="0"/>
            </a:endParaRPr>
          </a:p>
          <a:p>
            <a:r>
              <a:rPr lang="en-US" altLang="en-US" sz="2800" dirty="0">
                <a:latin typeface="Palatino Linotype" panose="02040502050505030304" pitchFamily="18" charset="0"/>
                <a:cs typeface="Segoe UI" panose="020B0502040204020203" pitchFamily="34" charset="0"/>
              </a:rPr>
              <a:t>The LEA plans, designs, and implements program (including procurement, ordering, payments, </a:t>
            </a:r>
            <a:r>
              <a:rPr lang="en-US" altLang="en-US" sz="2800" dirty="0" err="1">
                <a:latin typeface="Palatino Linotype" panose="02040502050505030304" pitchFamily="18" charset="0"/>
                <a:cs typeface="Segoe UI" panose="020B0502040204020203" pitchFamily="34" charset="0"/>
              </a:rPr>
              <a:t>etc</a:t>
            </a:r>
            <a:r>
              <a:rPr lang="en-US" altLang="en-US" sz="2800" dirty="0">
                <a:latin typeface="Palatino Linotype" panose="02040502050505030304" pitchFamily="18" charset="0"/>
                <a:cs typeface="Segoe UI" panose="020B0502040204020203" pitchFamily="34" charset="0"/>
              </a:rPr>
              <a:t>)—this can not be delegated to the independent school. </a:t>
            </a:r>
          </a:p>
          <a:p>
            <a:endParaRPr lang="en-US" altLang="en-US" sz="2800" dirty="0">
              <a:latin typeface="Palatino Linotype" panose="02040502050505030304" pitchFamily="18" charset="0"/>
              <a:cs typeface="Segoe UI" panose="020B0502040204020203" pitchFamily="34" charset="0"/>
            </a:endParaRPr>
          </a:p>
          <a:p>
            <a:pPr marL="0" indent="0">
              <a:buNone/>
            </a:pPr>
            <a:endParaRPr lang="en-US" altLang="en-US" sz="2800" dirty="0">
              <a:latin typeface="Palatino Linotype" panose="02040502050505030304" pitchFamily="18" charset="0"/>
              <a:cs typeface="Segoe UI" panose="020B0502040204020203" pitchFamily="34" charset="0"/>
            </a:endParaRPr>
          </a:p>
          <a:p>
            <a:endParaRPr lang="en-US" sz="2400" dirty="0">
              <a:latin typeface="Palatino Linotype" panose="02040502050505030304" pitchFamily="18" charset="0"/>
              <a:cs typeface="Segoe UI" panose="020B0502040204020203" pitchFamily="34" charset="0"/>
            </a:endParaRPr>
          </a:p>
        </p:txBody>
      </p:sp>
    </p:spTree>
    <p:extLst>
      <p:ext uri="{BB962C8B-B14F-4D97-AF65-F5344CB8AC3E}">
        <p14:creationId xmlns:p14="http://schemas.microsoft.com/office/powerpoint/2010/main" val="399209122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Franklin Gothic Demi" panose="020B0703020102020204" pitchFamily="34" charset="0"/>
              </a:rPr>
              <a:t>Services: Personnel</a:t>
            </a:r>
          </a:p>
        </p:txBody>
      </p:sp>
      <p:sp>
        <p:nvSpPr>
          <p:cNvPr id="3" name="Content Placeholder 2"/>
          <p:cNvSpPr>
            <a:spLocks noGrp="1"/>
          </p:cNvSpPr>
          <p:nvPr>
            <p:ph idx="1"/>
          </p:nvPr>
        </p:nvSpPr>
        <p:spPr>
          <a:xfrm>
            <a:off x="609600" y="2023596"/>
            <a:ext cx="10972800" cy="3131499"/>
          </a:xfrm>
        </p:spPr>
        <p:txBody>
          <a:bodyPr/>
          <a:lstStyle/>
          <a:p>
            <a:r>
              <a:rPr lang="en-US" sz="2800" dirty="0">
                <a:latin typeface="Palatino Linotype" panose="02040502050505030304" pitchFamily="18" charset="0"/>
                <a:cs typeface="Segoe UI" panose="020B0502040204020203" pitchFamily="34" charset="0"/>
              </a:rPr>
              <a:t>Personnel services (interventionists, coaching, counseling, </a:t>
            </a:r>
            <a:r>
              <a:rPr lang="en-US" sz="2800" dirty="0" err="1">
                <a:latin typeface="Palatino Linotype" panose="02040502050505030304" pitchFamily="18" charset="0"/>
                <a:cs typeface="Segoe UI" panose="020B0502040204020203" pitchFamily="34" charset="0"/>
              </a:rPr>
              <a:t>etc</a:t>
            </a:r>
            <a:r>
              <a:rPr lang="en-US" sz="2800" dirty="0">
                <a:latin typeface="Palatino Linotype" panose="02040502050505030304" pitchFamily="18" charset="0"/>
                <a:cs typeface="Segoe UI" panose="020B0502040204020203" pitchFamily="34" charset="0"/>
              </a:rPr>
              <a:t>) must be provided by an employee of the district or a 3rd party contractor.</a:t>
            </a:r>
          </a:p>
          <a:p>
            <a:endParaRPr lang="en-US" sz="2800" dirty="0">
              <a:latin typeface="Palatino Linotype" panose="02040502050505030304" pitchFamily="18" charset="0"/>
              <a:cs typeface="Segoe UI" panose="020B0502040204020203" pitchFamily="34" charset="0"/>
            </a:endParaRPr>
          </a:p>
          <a:p>
            <a:r>
              <a:rPr lang="en-US" sz="2800" dirty="0">
                <a:latin typeface="Palatino Linotype" panose="02040502050505030304" pitchFamily="18" charset="0"/>
                <a:cs typeface="Segoe UI" panose="020B0502040204020203" pitchFamily="34" charset="0"/>
              </a:rPr>
              <a:t>Services for private school children should begin at the same time as services for public school children.</a:t>
            </a:r>
          </a:p>
          <a:p>
            <a:pPr marL="0" indent="0">
              <a:buNone/>
            </a:pPr>
            <a:endParaRPr lang="en-US" sz="2800" dirty="0">
              <a:latin typeface="Palatino Linotype" panose="02040502050505030304" pitchFamily="18" charset="0"/>
              <a:cs typeface="Segoe UI" panose="020B0502040204020203" pitchFamily="34" charset="0"/>
            </a:endParaRPr>
          </a:p>
        </p:txBody>
      </p:sp>
    </p:spTree>
    <p:extLst>
      <p:ext uri="{BB962C8B-B14F-4D97-AF65-F5344CB8AC3E}">
        <p14:creationId xmlns:p14="http://schemas.microsoft.com/office/powerpoint/2010/main" val="19772354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sz="4000" dirty="0">
                <a:latin typeface="Franklin Gothic Demi" panose="020B0703020102020204" pitchFamily="34" charset="0"/>
              </a:rPr>
              <a:t>Background</a:t>
            </a:r>
          </a:p>
        </p:txBody>
      </p:sp>
      <p:sp>
        <p:nvSpPr>
          <p:cNvPr id="12" name="Content Placeholder 11"/>
          <p:cNvSpPr>
            <a:spLocks noGrp="1"/>
          </p:cNvSpPr>
          <p:nvPr>
            <p:ph idx="1"/>
          </p:nvPr>
        </p:nvSpPr>
        <p:spPr>
          <a:xfrm>
            <a:off x="609600" y="1637885"/>
            <a:ext cx="10972800" cy="3582229"/>
          </a:xfrm>
        </p:spPr>
        <p:txBody>
          <a:bodyPr>
            <a:normAutofit lnSpcReduction="10000"/>
          </a:bodyPr>
          <a:lstStyle/>
          <a:p>
            <a:r>
              <a:rPr lang="en-US" sz="2800" dirty="0">
                <a:cs typeface="Segoe UI" panose="020B0502040204020203" pitchFamily="34" charset="0"/>
              </a:rPr>
              <a:t>Federal law allows federal education aid to be provided to children in need, regardless of whether they attend a public or eligible independent school. </a:t>
            </a:r>
          </a:p>
          <a:p>
            <a:endParaRPr lang="en-US" sz="1000" dirty="0">
              <a:cs typeface="Segoe UI" panose="020B0502040204020203" pitchFamily="34" charset="0"/>
            </a:endParaRPr>
          </a:p>
          <a:p>
            <a:r>
              <a:rPr lang="en-US" sz="2800" dirty="0">
                <a:cs typeface="Segoe UI" panose="020B0502040204020203" pitchFamily="34" charset="0"/>
              </a:rPr>
              <a:t>The Elementary and Secondary Education Act (ESEA / ESSA) requires that eligible independent schools be invited to participate in Titles I, II, III and IV, coordinated by LEAs</a:t>
            </a:r>
          </a:p>
          <a:p>
            <a:endParaRPr lang="en-US" sz="1100" dirty="0">
              <a:cs typeface="Segoe UI" panose="020B0502040204020203" pitchFamily="34" charset="0"/>
            </a:endParaRPr>
          </a:p>
          <a:p>
            <a:r>
              <a:rPr lang="en-US" sz="2800" dirty="0">
                <a:solidFill>
                  <a:prstClr val="black"/>
                </a:solidFill>
                <a:cs typeface="Segoe UI" panose="020B0502040204020203" pitchFamily="34" charset="0"/>
              </a:rPr>
              <a:t>ESSA Sec. 1117 / ESSA Sec. 8501</a:t>
            </a:r>
            <a:endParaRPr lang="en-US" sz="2800" dirty="0">
              <a:solidFill>
                <a:prstClr val="black"/>
              </a:solidFill>
            </a:endParaRPr>
          </a:p>
          <a:p>
            <a:pPr marL="0" lvl="0" indent="0">
              <a:buNone/>
            </a:pPr>
            <a:endParaRPr lang="en-US" sz="2800" dirty="0">
              <a:solidFill>
                <a:prstClr val="black"/>
              </a:solidFill>
            </a:endParaRPr>
          </a:p>
          <a:p>
            <a:pPr lvl="0"/>
            <a:endParaRPr lang="en-US" sz="2800" dirty="0">
              <a:solidFill>
                <a:prstClr val="black"/>
              </a:solidFill>
            </a:endParaRPr>
          </a:p>
          <a:p>
            <a:endParaRPr lang="en-US" sz="2400" dirty="0">
              <a:latin typeface="Acumin Pro" panose="020B0504020202020204" pitchFamily="34" charset="0"/>
            </a:endParaRPr>
          </a:p>
        </p:txBody>
      </p:sp>
    </p:spTree>
    <p:extLst>
      <p:ext uri="{BB962C8B-B14F-4D97-AF65-F5344CB8AC3E}">
        <p14:creationId xmlns:p14="http://schemas.microsoft.com/office/powerpoint/2010/main" val="100665074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sz="4000" dirty="0">
                <a:latin typeface="Franklin Gothic Demi" panose="020B0703020102020204" pitchFamily="34" charset="0"/>
              </a:rPr>
              <a:t>Services: Equipment and Supplies</a:t>
            </a:r>
            <a:endParaRPr lang="en-US" sz="4000" dirty="0">
              <a:latin typeface="Franklin Gothic Demi" panose="020B0703020102020204" pitchFamily="34" charset="0"/>
            </a:endParaRPr>
          </a:p>
        </p:txBody>
      </p:sp>
      <p:sp>
        <p:nvSpPr>
          <p:cNvPr id="3" name="Content Placeholder 2"/>
          <p:cNvSpPr>
            <a:spLocks noGrp="1"/>
          </p:cNvSpPr>
          <p:nvPr>
            <p:ph idx="1"/>
          </p:nvPr>
        </p:nvSpPr>
        <p:spPr>
          <a:xfrm>
            <a:off x="609600" y="1658716"/>
            <a:ext cx="10972800" cy="3540567"/>
          </a:xfrm>
        </p:spPr>
        <p:txBody>
          <a:bodyPr>
            <a:normAutofit fontScale="85000" lnSpcReduction="10000"/>
          </a:bodyPr>
          <a:lstStyle/>
          <a:p>
            <a:pPr marL="0" indent="0">
              <a:buNone/>
            </a:pPr>
            <a:r>
              <a:rPr lang="en-US" sz="2400" dirty="0">
                <a:latin typeface="Palatino Linotype" panose="02040502050505030304" pitchFamily="18" charset="0"/>
                <a:cs typeface="Segoe UI" panose="020B0502040204020203" pitchFamily="34" charset="0"/>
              </a:rPr>
              <a:t> </a:t>
            </a:r>
          </a:p>
          <a:p>
            <a:r>
              <a:rPr lang="en-US" sz="2800" dirty="0">
                <a:latin typeface="Palatino Linotype" panose="02040502050505030304" pitchFamily="18" charset="0"/>
                <a:cs typeface="Segoe UI" panose="020B0502040204020203" pitchFamily="34" charset="0"/>
              </a:rPr>
              <a:t>The LEA may place equipment and supplies in a private school for the period of time needed for the program, and only for the program.</a:t>
            </a:r>
          </a:p>
          <a:p>
            <a:endParaRPr lang="en-US" sz="2800" dirty="0">
              <a:latin typeface="Palatino Linotype" panose="02040502050505030304" pitchFamily="18" charset="0"/>
              <a:cs typeface="Segoe UI" panose="020B0502040204020203" pitchFamily="34" charset="0"/>
            </a:endParaRPr>
          </a:p>
          <a:p>
            <a:r>
              <a:rPr lang="en-US" sz="2800" dirty="0">
                <a:cs typeface="Segoe UI" panose="020B0502040204020203" pitchFamily="34" charset="0"/>
              </a:rPr>
              <a:t>LEA should take biannual inventory of equipment and supplies placed in independent schools. Use, management and disposition of equipment and supplies should follow Uniform Grants Guidance </a:t>
            </a:r>
            <a:r>
              <a:rPr lang="en-US" sz="2800" u="sng" dirty="0">
                <a:solidFill>
                  <a:srgbClr val="000000"/>
                </a:solidFill>
                <a:ea typeface="Times New Roman" panose="02020603050405020304" pitchFamily="18" charset="0"/>
                <a:hlinkClick r:id="rId2">
                  <a:extLst>
                    <a:ext uri="{A12FA001-AC4F-418D-AE19-62706E023703}">
                      <ahyp:hlinkClr xmlns:ahyp="http://schemas.microsoft.com/office/drawing/2018/hyperlinkcolor" val="tx"/>
                    </a:ext>
                  </a:extLst>
                </a:hlinkClick>
              </a:rPr>
              <a:t>§200.313 (“Equipment”).</a:t>
            </a:r>
            <a:endParaRPr lang="en-US" sz="4400" dirty="0">
              <a:ea typeface="Calibri" panose="020F0502020204030204" pitchFamily="34" charset="0"/>
            </a:endParaRPr>
          </a:p>
          <a:p>
            <a:endParaRPr lang="en-US" sz="2800" dirty="0">
              <a:latin typeface="Palatino Linotype" panose="02040502050505030304" pitchFamily="18" charset="0"/>
              <a:cs typeface="Segoe UI" panose="020B0502040204020203" pitchFamily="34" charset="0"/>
            </a:endParaRPr>
          </a:p>
          <a:p>
            <a:r>
              <a:rPr lang="en-US" sz="2800" dirty="0">
                <a:latin typeface="Palatino Linotype" panose="02040502050505030304" pitchFamily="18" charset="0"/>
                <a:cs typeface="Segoe UI" panose="020B0502040204020203" pitchFamily="34" charset="0"/>
              </a:rPr>
              <a:t>Materials must be neutral, secular, and non-ideological</a:t>
            </a:r>
          </a:p>
          <a:p>
            <a:endParaRPr lang="en-US" sz="2800" dirty="0">
              <a:latin typeface="Palatino Linotype" panose="02040502050505030304" pitchFamily="18" charset="0"/>
              <a:cs typeface="Segoe UI" panose="020B0502040204020203" pitchFamily="34" charset="0"/>
            </a:endParaRPr>
          </a:p>
          <a:p>
            <a:endParaRPr lang="en-US" sz="2400" dirty="0">
              <a:latin typeface="Palatino Linotype" panose="02040502050505030304" pitchFamily="18" charset="0"/>
              <a:cs typeface="Segoe UI" panose="020B0502040204020203" pitchFamily="34" charset="0"/>
            </a:endParaRPr>
          </a:p>
          <a:p>
            <a:endParaRPr lang="en-US" sz="2400" dirty="0">
              <a:latin typeface="Palatino Linotype" panose="02040502050505030304" pitchFamily="18" charset="0"/>
              <a:cs typeface="Segoe UI" panose="020B0502040204020203" pitchFamily="34" charset="0"/>
            </a:endParaRPr>
          </a:p>
          <a:p>
            <a:endParaRPr lang="en-US" sz="2400" dirty="0">
              <a:latin typeface="Palatino Linotype" panose="02040502050505030304" pitchFamily="18" charset="0"/>
              <a:cs typeface="Segoe UI" panose="020B0502040204020203" pitchFamily="34" charset="0"/>
            </a:endParaRPr>
          </a:p>
        </p:txBody>
      </p:sp>
    </p:spTree>
    <p:extLst>
      <p:ext uri="{BB962C8B-B14F-4D97-AF65-F5344CB8AC3E}">
        <p14:creationId xmlns:p14="http://schemas.microsoft.com/office/powerpoint/2010/main" val="113900678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037" y="468824"/>
            <a:ext cx="8229600" cy="1143000"/>
          </a:xfrm>
        </p:spPr>
        <p:txBody>
          <a:bodyPr/>
          <a:lstStyle/>
          <a:p>
            <a:r>
              <a:rPr lang="en-US" sz="4000" dirty="0">
                <a:latin typeface="Franklin Gothic Demi" panose="020B0703020102020204" pitchFamily="34" charset="0"/>
              </a:rPr>
              <a:t>Services: Professional Development</a:t>
            </a:r>
          </a:p>
        </p:txBody>
      </p:sp>
      <p:sp>
        <p:nvSpPr>
          <p:cNvPr id="3" name="Content Placeholder 2"/>
          <p:cNvSpPr>
            <a:spLocks noGrp="1"/>
          </p:cNvSpPr>
          <p:nvPr>
            <p:ph idx="1"/>
          </p:nvPr>
        </p:nvSpPr>
        <p:spPr>
          <a:xfrm>
            <a:off x="795579" y="1717178"/>
            <a:ext cx="10600841" cy="3566022"/>
          </a:xfrm>
        </p:spPr>
        <p:txBody>
          <a:bodyPr/>
          <a:lstStyle/>
          <a:p>
            <a:pPr marL="0" indent="0">
              <a:buNone/>
            </a:pPr>
            <a:endParaRPr lang="en-US" sz="1000" dirty="0">
              <a:latin typeface="Palatino Linotype" panose="02040502050505030304" pitchFamily="18" charset="0"/>
            </a:endParaRPr>
          </a:p>
          <a:p>
            <a:r>
              <a:rPr lang="en-US" sz="2800" dirty="0">
                <a:latin typeface="Palatino Linotype" panose="02040502050505030304" pitchFamily="18" charset="0"/>
              </a:rPr>
              <a:t>LEA may pay stipends directly to independent school teachers for participation in PD activities.</a:t>
            </a:r>
          </a:p>
          <a:p>
            <a:endParaRPr lang="en-US" sz="1400" dirty="0">
              <a:latin typeface="Palatino Linotype" panose="02040502050505030304" pitchFamily="18" charset="0"/>
            </a:endParaRPr>
          </a:p>
          <a:p>
            <a:r>
              <a:rPr lang="en-US" sz="2800" dirty="0">
                <a:latin typeface="Palatino Linotype" panose="02040502050505030304" pitchFamily="18" charset="0"/>
              </a:rPr>
              <a:t>LEA may not pay for independent school substitute teachers.</a:t>
            </a:r>
          </a:p>
          <a:p>
            <a:endParaRPr lang="en-US" sz="1400" dirty="0">
              <a:latin typeface="Palatino Linotype" panose="02040502050505030304" pitchFamily="18" charset="0"/>
            </a:endParaRPr>
          </a:p>
          <a:p>
            <a:r>
              <a:rPr lang="en-US" sz="2800" dirty="0">
                <a:latin typeface="Palatino Linotype" panose="02040502050505030304" pitchFamily="18" charset="0"/>
              </a:rPr>
              <a:t>Must be neutral, secular and non-ideological, at least the portion funded by the grant</a:t>
            </a:r>
          </a:p>
        </p:txBody>
      </p:sp>
    </p:spTree>
    <p:extLst>
      <p:ext uri="{BB962C8B-B14F-4D97-AF65-F5344CB8AC3E}">
        <p14:creationId xmlns:p14="http://schemas.microsoft.com/office/powerpoint/2010/main" val="109754035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Franklin Gothic Demi" panose="020B0703020102020204" pitchFamily="34" charset="0"/>
              </a:rPr>
              <a:t>Services: Obligation</a:t>
            </a:r>
            <a:r>
              <a:rPr lang="en-US" dirty="0">
                <a:latin typeface="Franklin Gothic Demi" panose="020B0703020102020204" pitchFamily="34" charset="0"/>
              </a:rPr>
              <a:t> of Funds</a:t>
            </a:r>
          </a:p>
        </p:txBody>
      </p:sp>
      <p:sp>
        <p:nvSpPr>
          <p:cNvPr id="3" name="Content Placeholder 2"/>
          <p:cNvSpPr>
            <a:spLocks noGrp="1"/>
          </p:cNvSpPr>
          <p:nvPr>
            <p:ph idx="1"/>
          </p:nvPr>
        </p:nvSpPr>
        <p:spPr>
          <a:xfrm>
            <a:off x="609600" y="1728586"/>
            <a:ext cx="10936705" cy="4142127"/>
          </a:xfrm>
        </p:spPr>
        <p:txBody>
          <a:bodyPr>
            <a:normAutofit/>
          </a:bodyPr>
          <a:lstStyle/>
          <a:p>
            <a:r>
              <a:rPr lang="en-US" sz="2400" dirty="0">
                <a:latin typeface="Palatino Linotype" panose="02040502050505030304" pitchFamily="18" charset="0"/>
                <a:cs typeface="Segoe UI" panose="020B0502040204020203" pitchFamily="34" charset="0"/>
              </a:rPr>
              <a:t>Funds allocated to an LEA for educational services and other benefits to eligible independent schools must be obligated in the fiscal year for which the funds are received by the LEA. </a:t>
            </a:r>
          </a:p>
          <a:p>
            <a:endParaRPr lang="en-US" sz="2400" dirty="0">
              <a:latin typeface="Palatino Linotype" panose="02040502050505030304" pitchFamily="18" charset="0"/>
              <a:cs typeface="Segoe UI" panose="020B0502040204020203" pitchFamily="34" charset="0"/>
            </a:endParaRPr>
          </a:p>
          <a:p>
            <a:r>
              <a:rPr lang="en-US" sz="2400" dirty="0">
                <a:latin typeface="Palatino Linotype" panose="02040502050505030304" pitchFamily="18" charset="0"/>
                <a:cs typeface="Segoe UI" panose="020B0502040204020203" pitchFamily="34" charset="0"/>
              </a:rPr>
              <a:t>There may be extenuating circumstances, however, in which an LEA is unable to obligate all funds within this timeframe.</a:t>
            </a:r>
          </a:p>
          <a:p>
            <a:endParaRPr lang="en-US" sz="2400" dirty="0">
              <a:latin typeface="Palatino Linotype" panose="02040502050505030304" pitchFamily="18" charset="0"/>
              <a:cs typeface="Segoe UI" panose="020B0502040204020203" pitchFamily="34" charset="0"/>
            </a:endParaRPr>
          </a:p>
          <a:p>
            <a:r>
              <a:rPr lang="en-US" sz="2400" dirty="0">
                <a:latin typeface="Palatino Linotype" panose="02040502050505030304" pitchFamily="18" charset="0"/>
                <a:cs typeface="Segoe UI" panose="020B0502040204020203" pitchFamily="34" charset="0"/>
              </a:rPr>
              <a:t>Under these circumstances, the funds may remain available for the provision of equitable services during the subsequent school year. </a:t>
            </a:r>
          </a:p>
          <a:p>
            <a:pPr marL="0" indent="0">
              <a:buNone/>
            </a:pPr>
            <a:endParaRPr lang="en-US" sz="2800" dirty="0">
              <a:latin typeface="Palatino Linotype" panose="02040502050505030304" pitchFamily="18" charset="0"/>
              <a:cs typeface="Segoe UI" panose="020B0502040204020203" pitchFamily="34" charset="0"/>
            </a:endParaRPr>
          </a:p>
          <a:p>
            <a:pPr marL="0" indent="0">
              <a:buNone/>
            </a:pPr>
            <a:endParaRPr lang="en-US" sz="2400" dirty="0">
              <a:latin typeface="Segoe UI" panose="020B0502040204020203" pitchFamily="34" charset="0"/>
              <a:cs typeface="Segoe UI" panose="020B0502040204020203" pitchFamily="34" charset="0"/>
            </a:endParaRPr>
          </a:p>
          <a:p>
            <a:pPr marL="0" indent="0">
              <a:buNone/>
            </a:pPr>
            <a:endParaRPr lang="en-US" dirty="0"/>
          </a:p>
          <a:p>
            <a:endParaRPr lang="en-US" dirty="0"/>
          </a:p>
        </p:txBody>
      </p:sp>
    </p:spTree>
    <p:extLst>
      <p:ext uri="{BB962C8B-B14F-4D97-AF65-F5344CB8AC3E}">
        <p14:creationId xmlns:p14="http://schemas.microsoft.com/office/powerpoint/2010/main" val="229913567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81012"/>
            <a:ext cx="10967634" cy="1143000"/>
          </a:xfrm>
        </p:spPr>
        <p:txBody>
          <a:bodyPr>
            <a:noAutofit/>
          </a:bodyPr>
          <a:lstStyle/>
          <a:p>
            <a:r>
              <a:rPr lang="en-US" dirty="0">
                <a:latin typeface="Franklin Gothic Demi" panose="020B0703020102020204" pitchFamily="34" charset="0"/>
              </a:rPr>
              <a:t>Services: Title I</a:t>
            </a:r>
          </a:p>
        </p:txBody>
      </p:sp>
      <p:sp>
        <p:nvSpPr>
          <p:cNvPr id="3" name="Content Placeholder 2"/>
          <p:cNvSpPr>
            <a:spLocks noGrp="1"/>
          </p:cNvSpPr>
          <p:nvPr>
            <p:ph idx="1"/>
          </p:nvPr>
        </p:nvSpPr>
        <p:spPr>
          <a:xfrm>
            <a:off x="984278" y="1775791"/>
            <a:ext cx="10592956" cy="4121425"/>
          </a:xfrm>
        </p:spPr>
        <p:txBody>
          <a:bodyPr>
            <a:normAutofit/>
          </a:bodyPr>
          <a:lstStyle/>
          <a:p>
            <a:pPr>
              <a:defRPr/>
            </a:pPr>
            <a:r>
              <a:rPr lang="en-US" sz="2400" dirty="0">
                <a:latin typeface="Palatino Linotype" panose="02040502050505030304" pitchFamily="18" charset="0"/>
                <a:cs typeface="Segoe UI" panose="020B0502040204020203" pitchFamily="34" charset="0"/>
              </a:rPr>
              <a:t>Independent Schools that participate in Title I must operate as a Targeted Assistance school—need to identify a “caseload”</a:t>
            </a:r>
          </a:p>
          <a:p>
            <a:pPr lvl="1">
              <a:defRPr/>
            </a:pPr>
            <a:r>
              <a:rPr lang="en-US" sz="2400" dirty="0">
                <a:latin typeface="Palatino Linotype" panose="02040502050505030304" pitchFamily="18" charset="0"/>
                <a:cs typeface="Segoe UI" panose="020B0502040204020203" pitchFamily="34" charset="0"/>
              </a:rPr>
              <a:t>Students who reside in participating public school attendance areas (i.e., the area of a Title I Part A School); and</a:t>
            </a:r>
          </a:p>
          <a:p>
            <a:pPr lvl="1">
              <a:defRPr/>
            </a:pPr>
            <a:r>
              <a:rPr lang="en-US" sz="2400" dirty="0">
                <a:latin typeface="Palatino Linotype" panose="02040502050505030304" pitchFamily="18" charset="0"/>
                <a:cs typeface="Segoe UI" panose="020B0502040204020203" pitchFamily="34" charset="0"/>
              </a:rPr>
              <a:t>Are identified as eligible through multiple, educationally-related criteria.</a:t>
            </a:r>
          </a:p>
          <a:p>
            <a:pPr marL="0" indent="0">
              <a:buNone/>
              <a:defRPr/>
            </a:pPr>
            <a:endParaRPr lang="en-US" sz="2400" dirty="0">
              <a:latin typeface="Palatino Linotype" panose="02040502050505030304" pitchFamily="18" charset="0"/>
              <a:cs typeface="Segoe UI" panose="020B0502040204020203" pitchFamily="34" charset="0"/>
            </a:endParaRPr>
          </a:p>
          <a:p>
            <a:pPr>
              <a:defRPr/>
            </a:pPr>
            <a:r>
              <a:rPr lang="en-US" sz="2400" dirty="0">
                <a:latin typeface="Palatino Linotype" panose="02040502050505030304" pitchFamily="18" charset="0"/>
                <a:cs typeface="Segoe UI" panose="020B0502040204020203" pitchFamily="34" charset="0"/>
              </a:rPr>
              <a:t>As with public Title I schools, low-income status is what drives funds to the independent school—it is not the criteria for determining which students to serve. </a:t>
            </a:r>
          </a:p>
          <a:p>
            <a:pPr marL="0" indent="0">
              <a:buNone/>
              <a:defRPr/>
            </a:pPr>
            <a:endParaRPr lang="en-US" sz="2800" dirty="0">
              <a:latin typeface="Palatino Linotype" panose="02040502050505030304" pitchFamily="18" charset="0"/>
              <a:cs typeface="Segoe UI" panose="020B0502040204020203" pitchFamily="34" charset="0"/>
            </a:endParaRPr>
          </a:p>
          <a:p>
            <a:endParaRPr lang="en-US" sz="2800" dirty="0"/>
          </a:p>
        </p:txBody>
      </p:sp>
    </p:spTree>
    <p:extLst>
      <p:ext uri="{BB962C8B-B14F-4D97-AF65-F5344CB8AC3E}">
        <p14:creationId xmlns:p14="http://schemas.microsoft.com/office/powerpoint/2010/main" val="83638233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0153"/>
            <a:ext cx="10324454" cy="990600"/>
          </a:xfrm>
        </p:spPr>
        <p:txBody>
          <a:bodyPr/>
          <a:lstStyle/>
          <a:p>
            <a:r>
              <a:rPr lang="en-US" sz="4000" dirty="0">
                <a:latin typeface="Franklin Gothic Demi" panose="020B0703020102020204" pitchFamily="34" charset="0"/>
              </a:rPr>
              <a:t>Services: Title I</a:t>
            </a:r>
          </a:p>
        </p:txBody>
      </p:sp>
      <p:sp>
        <p:nvSpPr>
          <p:cNvPr id="3" name="Content Placeholder 2"/>
          <p:cNvSpPr>
            <a:spLocks noGrp="1"/>
          </p:cNvSpPr>
          <p:nvPr>
            <p:ph idx="1"/>
          </p:nvPr>
        </p:nvSpPr>
        <p:spPr>
          <a:xfrm>
            <a:off x="1066801" y="1737518"/>
            <a:ext cx="10324454" cy="4097225"/>
          </a:xfrm>
        </p:spPr>
        <p:txBody>
          <a:bodyPr/>
          <a:lstStyle/>
          <a:p>
            <a:r>
              <a:rPr lang="en-US" sz="2800" dirty="0">
                <a:latin typeface="Palatino Linotype" panose="02040502050505030304" pitchFamily="18" charset="0"/>
              </a:rPr>
              <a:t>LEA of residence is responsible for providing Title I services for its eligible students, even if the students attend an independent school in another LEA.</a:t>
            </a:r>
          </a:p>
          <a:p>
            <a:endParaRPr lang="en-US" sz="2800" dirty="0">
              <a:latin typeface="Palatino Linotype" panose="02040502050505030304" pitchFamily="18" charset="0"/>
            </a:endParaRPr>
          </a:p>
          <a:p>
            <a:r>
              <a:rPr lang="en-US" sz="2800" dirty="0">
                <a:latin typeface="Palatino Linotype" panose="02040502050505030304" pitchFamily="18" charset="0"/>
              </a:rPr>
              <a:t>Resident LEA may reimburse a “lead” LEA to provide services on its behalf, typically the LEA in which the school is located. This lead LEA may conduct consultation and write investments on behalf of other LEAs, if the independent school is in agreement</a:t>
            </a:r>
            <a:endParaRPr lang="en-US" sz="2400" dirty="0">
              <a:latin typeface="Palatino Linotype" panose="02040502050505030304" pitchFamily="18" charset="0"/>
            </a:endParaRPr>
          </a:p>
          <a:p>
            <a:endParaRPr lang="en-US" sz="2800" dirty="0">
              <a:latin typeface="Palatino Linotype" panose="02040502050505030304" pitchFamily="18" charset="0"/>
            </a:endParaRPr>
          </a:p>
          <a:p>
            <a:endParaRPr lang="en-US" dirty="0">
              <a:latin typeface="Palatino Linotype" panose="02040502050505030304" pitchFamily="18" charset="0"/>
            </a:endParaRPr>
          </a:p>
        </p:txBody>
      </p:sp>
    </p:spTree>
    <p:extLst>
      <p:ext uri="{BB962C8B-B14F-4D97-AF65-F5344CB8AC3E}">
        <p14:creationId xmlns:p14="http://schemas.microsoft.com/office/powerpoint/2010/main" val="220404702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Franklin Gothic Demi" panose="020B0703020102020204" pitchFamily="34" charset="0"/>
              </a:rPr>
              <a:t>Questions</a:t>
            </a:r>
          </a:p>
        </p:txBody>
      </p:sp>
      <p:sp>
        <p:nvSpPr>
          <p:cNvPr id="3" name="Content Placeholder 2">
            <a:extLst>
              <a:ext uri="{FF2B5EF4-FFF2-40B4-BE49-F238E27FC236}">
                <a16:creationId xmlns:a16="http://schemas.microsoft.com/office/drawing/2014/main" id="{8428231D-A1F6-40FD-A7AA-BD84130950DD}"/>
              </a:ext>
            </a:extLst>
          </p:cNvPr>
          <p:cNvSpPr>
            <a:spLocks noGrp="1"/>
          </p:cNvSpPr>
          <p:nvPr>
            <p:ph idx="1"/>
          </p:nvPr>
        </p:nvSpPr>
        <p:spPr/>
        <p:txBody>
          <a:bodyPr/>
          <a:lstStyle/>
          <a:p>
            <a:r>
              <a:rPr lang="en-US" sz="2400" dirty="0"/>
              <a:t>Do I have to conduct outreach concerning Title I participation to non-profit independent schools across state lines? </a:t>
            </a:r>
            <a:r>
              <a:rPr lang="en-US" sz="2400" dirty="0">
                <a:solidFill>
                  <a:srgbClr val="FF0000"/>
                </a:solidFill>
              </a:rPr>
              <a:t>Yes.</a:t>
            </a:r>
          </a:p>
          <a:p>
            <a:r>
              <a:rPr lang="en-US" sz="2400" dirty="0"/>
              <a:t>Do I have to conduct outreach concerning equitable participation to non-profit independent schools in which students are placed by the LEA, including students eligible for special education? </a:t>
            </a:r>
            <a:r>
              <a:rPr lang="en-US" sz="2400" dirty="0">
                <a:solidFill>
                  <a:srgbClr val="FF0000"/>
                </a:solidFill>
              </a:rPr>
              <a:t>Yes.</a:t>
            </a:r>
          </a:p>
          <a:p>
            <a:endParaRPr lang="en-US" sz="1000" dirty="0">
              <a:solidFill>
                <a:srgbClr val="FF0000"/>
              </a:solidFill>
            </a:endParaRPr>
          </a:p>
          <a:p>
            <a:r>
              <a:rPr lang="en-US" sz="2400" dirty="0"/>
              <a:t>My LEA does not operate a high school—do Title I funds still “follow” our high school-aged students to eligible independent schools both within and outside of the LEA? </a:t>
            </a:r>
            <a:r>
              <a:rPr lang="en-US" sz="2400" dirty="0">
                <a:solidFill>
                  <a:srgbClr val="FF0000"/>
                </a:solidFill>
              </a:rPr>
              <a:t>No. These students do not meet the criteria of residing in the attendance area of a public Title I-served school.</a:t>
            </a:r>
            <a:endParaRPr lang="en-US" sz="2400" i="1" dirty="0">
              <a:solidFill>
                <a:srgbClr val="FF0000"/>
              </a:solidFill>
            </a:endParaRPr>
          </a:p>
        </p:txBody>
      </p:sp>
    </p:spTree>
    <p:extLst>
      <p:ext uri="{BB962C8B-B14F-4D97-AF65-F5344CB8AC3E}">
        <p14:creationId xmlns:p14="http://schemas.microsoft.com/office/powerpoint/2010/main" val="402548923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ED1215-1B3E-424F-B6F3-07DD634D7140}"/>
              </a:ext>
            </a:extLst>
          </p:cNvPr>
          <p:cNvSpPr>
            <a:spLocks noGrp="1"/>
          </p:cNvSpPr>
          <p:nvPr>
            <p:ph type="title"/>
          </p:nvPr>
        </p:nvSpPr>
        <p:spPr/>
        <p:txBody>
          <a:bodyPr>
            <a:normAutofit/>
          </a:bodyPr>
          <a:lstStyle/>
          <a:p>
            <a:r>
              <a:rPr lang="en-US" sz="4000" dirty="0">
                <a:latin typeface="Franklin Gothic Demi" panose="020B0703020102020204" pitchFamily="34" charset="0"/>
              </a:rPr>
              <a:t>Ombudsman</a:t>
            </a:r>
          </a:p>
        </p:txBody>
      </p:sp>
      <p:sp>
        <p:nvSpPr>
          <p:cNvPr id="3" name="Content Placeholder 2">
            <a:extLst>
              <a:ext uri="{FF2B5EF4-FFF2-40B4-BE49-F238E27FC236}">
                <a16:creationId xmlns:a16="http://schemas.microsoft.com/office/drawing/2014/main" id="{11938B98-65EC-4B48-9642-BCCB90CB0D88}"/>
              </a:ext>
            </a:extLst>
          </p:cNvPr>
          <p:cNvSpPr>
            <a:spLocks noGrp="1"/>
          </p:cNvSpPr>
          <p:nvPr>
            <p:ph idx="1"/>
          </p:nvPr>
        </p:nvSpPr>
        <p:spPr>
          <a:xfrm>
            <a:off x="609600" y="1955800"/>
            <a:ext cx="11099800" cy="4038600"/>
          </a:xfrm>
        </p:spPr>
        <p:txBody>
          <a:bodyPr>
            <a:normAutofit/>
          </a:bodyPr>
          <a:lstStyle/>
          <a:p>
            <a:pPr marL="457200" indent="-457200"/>
            <a:r>
              <a:rPr lang="en-US" sz="2800" dirty="0">
                <a:cs typeface="Times New Roman" panose="02020603050405020304" pitchFamily="18" charset="0"/>
              </a:rPr>
              <a:t>Serve as the primary point of contact for addressing questions and concerns from independent school officials and LEAs regarding the provision of equitable services </a:t>
            </a:r>
          </a:p>
          <a:p>
            <a:pPr marL="457200" indent="-457200"/>
            <a:endParaRPr lang="en-US" sz="1000" dirty="0">
              <a:cs typeface="Times New Roman" panose="02020603050405020304" pitchFamily="18" charset="0"/>
            </a:endParaRPr>
          </a:p>
          <a:p>
            <a:pPr marL="457200" indent="-457200"/>
            <a:r>
              <a:rPr lang="en-US" sz="2800" dirty="0">
                <a:cs typeface="Times New Roman" panose="02020603050405020304" pitchFamily="18" charset="0"/>
              </a:rPr>
              <a:t>Monitor and ensure the  equitable services requirements</a:t>
            </a:r>
          </a:p>
          <a:p>
            <a:pPr marL="457200" indent="-457200"/>
            <a:endParaRPr lang="en-US" sz="1000" dirty="0">
              <a:cs typeface="Times New Roman" panose="02020603050405020304" pitchFamily="18" charset="0"/>
            </a:endParaRPr>
          </a:p>
          <a:p>
            <a:pPr marL="457200" indent="-457200"/>
            <a:r>
              <a:rPr lang="en-US" sz="2800" dirty="0">
                <a:cs typeface="Times New Roman" panose="02020603050405020304" pitchFamily="18" charset="0"/>
              </a:rPr>
              <a:t>Jesse Roy | </a:t>
            </a:r>
            <a:r>
              <a:rPr lang="en-US" sz="2800" dirty="0">
                <a:cs typeface="Times New Roman" panose="02020603050405020304" pitchFamily="18" charset="0"/>
                <a:hlinkClick r:id="rId3"/>
              </a:rPr>
              <a:t>jesse.roy@vermont.gov</a:t>
            </a:r>
            <a:r>
              <a:rPr lang="en-US" sz="2800" dirty="0">
                <a:cs typeface="Times New Roman" panose="02020603050405020304" pitchFamily="18" charset="0"/>
              </a:rPr>
              <a:t> | (802) 828-1390</a:t>
            </a:r>
          </a:p>
        </p:txBody>
      </p:sp>
    </p:spTree>
    <p:extLst>
      <p:ext uri="{BB962C8B-B14F-4D97-AF65-F5344CB8AC3E}">
        <p14:creationId xmlns:p14="http://schemas.microsoft.com/office/powerpoint/2010/main" val="11467132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sz="4000" dirty="0">
                <a:latin typeface="Franklin Gothic Demi" panose="020B0703020102020204" pitchFamily="34" charset="0"/>
              </a:rPr>
              <a:t>Background</a:t>
            </a:r>
          </a:p>
        </p:txBody>
      </p:sp>
      <p:sp>
        <p:nvSpPr>
          <p:cNvPr id="12" name="Content Placeholder 11"/>
          <p:cNvSpPr>
            <a:spLocks noGrp="1"/>
          </p:cNvSpPr>
          <p:nvPr>
            <p:ph idx="1"/>
          </p:nvPr>
        </p:nvSpPr>
        <p:spPr>
          <a:xfrm>
            <a:off x="609600" y="2279027"/>
            <a:ext cx="10972800" cy="1638715"/>
          </a:xfrm>
        </p:spPr>
        <p:txBody>
          <a:bodyPr>
            <a:normAutofit/>
          </a:bodyPr>
          <a:lstStyle/>
          <a:p>
            <a:pPr marL="0" indent="0">
              <a:buNone/>
            </a:pPr>
            <a:r>
              <a:rPr lang="en-US" sz="2800" dirty="0">
                <a:solidFill>
                  <a:prstClr val="black"/>
                </a:solidFill>
                <a:cs typeface="Segoe UI" panose="020B0502040204020203" pitchFamily="34" charset="0"/>
              </a:rPr>
              <a:t>Essentially, LEAs that receive CFP funds are obligated to facilitate the participation of eligible independent schools in these funds.</a:t>
            </a:r>
            <a:endParaRPr lang="en-US" sz="2800" dirty="0">
              <a:solidFill>
                <a:prstClr val="black"/>
              </a:solidFill>
            </a:endParaRPr>
          </a:p>
          <a:p>
            <a:pPr marL="0" lvl="0" indent="0">
              <a:buNone/>
            </a:pPr>
            <a:endParaRPr lang="en-US" sz="2800" dirty="0">
              <a:solidFill>
                <a:prstClr val="black"/>
              </a:solidFill>
            </a:endParaRPr>
          </a:p>
          <a:p>
            <a:pPr lvl="0"/>
            <a:endParaRPr lang="en-US" sz="2800" dirty="0">
              <a:solidFill>
                <a:prstClr val="black"/>
              </a:solidFill>
            </a:endParaRPr>
          </a:p>
          <a:p>
            <a:endParaRPr lang="en-US" sz="2400" dirty="0">
              <a:latin typeface="Acumin Pro" panose="020B0504020202020204" pitchFamily="34" charset="0"/>
            </a:endParaRPr>
          </a:p>
        </p:txBody>
      </p:sp>
    </p:spTree>
    <p:extLst>
      <p:ext uri="{BB962C8B-B14F-4D97-AF65-F5344CB8AC3E}">
        <p14:creationId xmlns:p14="http://schemas.microsoft.com/office/powerpoint/2010/main" val="13382378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EDA24C4-33E6-4415-B20B-36618C36F2EC}"/>
              </a:ext>
            </a:extLst>
          </p:cNvPr>
          <p:cNvSpPr>
            <a:spLocks noGrp="1"/>
          </p:cNvSpPr>
          <p:nvPr>
            <p:ph type="ctrTitle"/>
          </p:nvPr>
        </p:nvSpPr>
        <p:spPr/>
        <p:txBody>
          <a:bodyPr/>
          <a:lstStyle/>
          <a:p>
            <a:r>
              <a:rPr lang="en-US" dirty="0">
                <a:latin typeface="Franklin Gothic Demi" panose="020B0703020102020204" pitchFamily="34" charset="0"/>
              </a:rPr>
              <a:t>Who’s Eligible?</a:t>
            </a:r>
          </a:p>
        </p:txBody>
      </p:sp>
    </p:spTree>
    <p:extLst>
      <p:ext uri="{BB962C8B-B14F-4D97-AF65-F5344CB8AC3E}">
        <p14:creationId xmlns:p14="http://schemas.microsoft.com/office/powerpoint/2010/main" val="22232656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sz="4000" dirty="0">
                <a:latin typeface="Franklin Gothic Demi" panose="020B0703020102020204" pitchFamily="34" charset="0"/>
              </a:rPr>
              <a:t>Who’s Eligible?</a:t>
            </a:r>
          </a:p>
        </p:txBody>
      </p:sp>
      <p:sp>
        <p:nvSpPr>
          <p:cNvPr id="12" name="Content Placeholder 11"/>
          <p:cNvSpPr>
            <a:spLocks noGrp="1"/>
          </p:cNvSpPr>
          <p:nvPr>
            <p:ph idx="1"/>
          </p:nvPr>
        </p:nvSpPr>
        <p:spPr>
          <a:xfrm>
            <a:off x="609600" y="1537252"/>
            <a:ext cx="10972800" cy="4200939"/>
          </a:xfrm>
        </p:spPr>
        <p:txBody>
          <a:bodyPr>
            <a:normAutofit/>
          </a:bodyPr>
          <a:lstStyle/>
          <a:p>
            <a:pPr marL="0" indent="0">
              <a:buNone/>
            </a:pPr>
            <a:endParaRPr lang="en-US" sz="1400" dirty="0">
              <a:latin typeface="Acumin Pro" panose="020B0504020202020204" pitchFamily="34" charset="0"/>
            </a:endParaRPr>
          </a:p>
          <a:p>
            <a:pPr lvl="0"/>
            <a:r>
              <a:rPr lang="en-US" sz="2800" dirty="0">
                <a:solidFill>
                  <a:prstClr val="black"/>
                </a:solidFill>
              </a:rPr>
              <a:t>Non-profit, approved or recognized independent elementary and secondary schools, including those that are religiously-affiliated.</a:t>
            </a:r>
          </a:p>
          <a:p>
            <a:pPr marL="0" lvl="0" indent="0">
              <a:buNone/>
            </a:pPr>
            <a:endParaRPr lang="en-US" sz="1000" dirty="0">
              <a:solidFill>
                <a:prstClr val="black"/>
              </a:solidFill>
            </a:endParaRPr>
          </a:p>
          <a:p>
            <a:pPr lvl="0"/>
            <a:r>
              <a:rPr lang="en-US" sz="2800" dirty="0">
                <a:solidFill>
                  <a:prstClr val="black"/>
                </a:solidFill>
              </a:rPr>
              <a:t>Standalone independent Pre-Ks are not eligible. However, in eligible elementary and secondary schools that include Pre-Ks, these students and staff members can be served</a:t>
            </a:r>
          </a:p>
          <a:p>
            <a:pPr marL="0" lvl="0" indent="0">
              <a:buNone/>
            </a:pPr>
            <a:endParaRPr lang="en-US" sz="1100" dirty="0">
              <a:solidFill>
                <a:prstClr val="black"/>
              </a:solidFill>
            </a:endParaRPr>
          </a:p>
          <a:p>
            <a:pPr lvl="0"/>
            <a:r>
              <a:rPr lang="en-US" sz="2800" dirty="0">
                <a:solidFill>
                  <a:prstClr val="black"/>
                </a:solidFill>
              </a:rPr>
              <a:t> An updated list of eligible schools was sent in February and can be found </a:t>
            </a:r>
            <a:r>
              <a:rPr lang="en-US" sz="2800" dirty="0">
                <a:solidFill>
                  <a:prstClr val="black"/>
                </a:solidFill>
                <a:hlinkClick r:id="rId2"/>
              </a:rPr>
              <a:t>here</a:t>
            </a:r>
            <a:endParaRPr lang="en-US" sz="2800" dirty="0">
              <a:solidFill>
                <a:prstClr val="black"/>
              </a:solidFill>
            </a:endParaRPr>
          </a:p>
          <a:p>
            <a:endParaRPr lang="en-US" sz="2400" dirty="0">
              <a:latin typeface="Acumin Pro" panose="020B0504020202020204" pitchFamily="34" charset="0"/>
            </a:endParaRPr>
          </a:p>
        </p:txBody>
      </p:sp>
    </p:spTree>
    <p:extLst>
      <p:ext uri="{BB962C8B-B14F-4D97-AF65-F5344CB8AC3E}">
        <p14:creationId xmlns:p14="http://schemas.microsoft.com/office/powerpoint/2010/main" val="32486527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sz="4000" dirty="0">
                <a:latin typeface="Franklin Gothic Demi" panose="020B0703020102020204" pitchFamily="34" charset="0"/>
              </a:rPr>
              <a:t>Who’s Eligible (for which funds)?</a:t>
            </a:r>
          </a:p>
        </p:txBody>
      </p:sp>
      <p:sp>
        <p:nvSpPr>
          <p:cNvPr id="12" name="Content Placeholder 11"/>
          <p:cNvSpPr>
            <a:spLocks noGrp="1"/>
          </p:cNvSpPr>
          <p:nvPr>
            <p:ph idx="1"/>
          </p:nvPr>
        </p:nvSpPr>
        <p:spPr>
          <a:xfrm>
            <a:off x="609600" y="1736034"/>
            <a:ext cx="11184835" cy="4093265"/>
          </a:xfrm>
        </p:spPr>
        <p:txBody>
          <a:bodyPr>
            <a:normAutofit/>
          </a:bodyPr>
          <a:lstStyle/>
          <a:p>
            <a:pPr marL="0" indent="0">
              <a:buNone/>
            </a:pPr>
            <a:endParaRPr lang="en-US" sz="1400" dirty="0">
              <a:latin typeface="Acumin Pro" panose="020B0504020202020204" pitchFamily="34" charset="0"/>
            </a:endParaRPr>
          </a:p>
          <a:p>
            <a:pPr lvl="0"/>
            <a:r>
              <a:rPr lang="en-US" sz="2800" dirty="0">
                <a:solidFill>
                  <a:prstClr val="black"/>
                </a:solidFill>
              </a:rPr>
              <a:t>Non-profit, approved/recognized schools </a:t>
            </a:r>
            <a:r>
              <a:rPr lang="en-US" sz="2800" b="1" u="sng" dirty="0">
                <a:solidFill>
                  <a:prstClr val="black"/>
                </a:solidFill>
              </a:rPr>
              <a:t>within</a:t>
            </a:r>
            <a:r>
              <a:rPr lang="en-US" sz="2800" dirty="0">
                <a:solidFill>
                  <a:prstClr val="black"/>
                </a:solidFill>
              </a:rPr>
              <a:t> the LEA’s boundaries: </a:t>
            </a:r>
            <a:r>
              <a:rPr lang="en-US" sz="2800" b="1" u="sng" dirty="0">
                <a:solidFill>
                  <a:prstClr val="black"/>
                </a:solidFill>
              </a:rPr>
              <a:t>Titles I*, II, III, IV</a:t>
            </a:r>
          </a:p>
          <a:p>
            <a:pPr lvl="0"/>
            <a:endParaRPr lang="en-US" sz="2800" dirty="0">
              <a:solidFill>
                <a:prstClr val="black"/>
              </a:solidFill>
            </a:endParaRPr>
          </a:p>
          <a:p>
            <a:pPr lvl="0"/>
            <a:r>
              <a:rPr lang="en-US" sz="2800" dirty="0">
                <a:solidFill>
                  <a:prstClr val="black"/>
                </a:solidFill>
              </a:rPr>
              <a:t>Non-profit, approved/recognized schools </a:t>
            </a:r>
            <a:r>
              <a:rPr lang="en-US" sz="2800" b="1" u="sng" dirty="0">
                <a:solidFill>
                  <a:prstClr val="black"/>
                </a:solidFill>
              </a:rPr>
              <a:t>beyond</a:t>
            </a:r>
            <a:r>
              <a:rPr lang="en-US" sz="2800" dirty="0">
                <a:solidFill>
                  <a:prstClr val="black"/>
                </a:solidFill>
              </a:rPr>
              <a:t> the LEA’s boundaries: </a:t>
            </a:r>
            <a:r>
              <a:rPr lang="en-US" sz="2800" b="1" u="sng" dirty="0">
                <a:solidFill>
                  <a:prstClr val="black"/>
                </a:solidFill>
              </a:rPr>
              <a:t>Title I*</a:t>
            </a:r>
          </a:p>
          <a:p>
            <a:pPr lvl="0"/>
            <a:endParaRPr lang="en-US" sz="2800" dirty="0">
              <a:solidFill>
                <a:prstClr val="black"/>
              </a:solidFill>
            </a:endParaRPr>
          </a:p>
          <a:p>
            <a:pPr marL="0" lvl="0" indent="0">
              <a:buNone/>
            </a:pPr>
            <a:endParaRPr lang="en-US" sz="2800" dirty="0">
              <a:solidFill>
                <a:prstClr val="black"/>
              </a:solidFill>
            </a:endParaRPr>
          </a:p>
        </p:txBody>
      </p:sp>
    </p:spTree>
    <p:extLst>
      <p:ext uri="{BB962C8B-B14F-4D97-AF65-F5344CB8AC3E}">
        <p14:creationId xmlns:p14="http://schemas.microsoft.com/office/powerpoint/2010/main" val="21425236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sz="4000" dirty="0">
                <a:latin typeface="Franklin Gothic Demi" panose="020B0703020102020204" pitchFamily="34" charset="0"/>
              </a:rPr>
              <a:t>*Who’s Eligible: The Complicated Case of Title I</a:t>
            </a:r>
          </a:p>
        </p:txBody>
      </p:sp>
      <p:sp>
        <p:nvSpPr>
          <p:cNvPr id="12" name="Content Placeholder 11"/>
          <p:cNvSpPr>
            <a:spLocks noGrp="1"/>
          </p:cNvSpPr>
          <p:nvPr>
            <p:ph idx="1"/>
          </p:nvPr>
        </p:nvSpPr>
        <p:spPr>
          <a:xfrm>
            <a:off x="477078" y="1537252"/>
            <a:ext cx="11251096" cy="4200939"/>
          </a:xfrm>
        </p:spPr>
        <p:txBody>
          <a:bodyPr>
            <a:normAutofit/>
          </a:bodyPr>
          <a:lstStyle/>
          <a:p>
            <a:pPr marL="0" lvl="0" indent="0">
              <a:buNone/>
            </a:pPr>
            <a:endParaRPr lang="en-US" sz="1000" dirty="0">
              <a:solidFill>
                <a:prstClr val="black"/>
              </a:solidFill>
            </a:endParaRPr>
          </a:p>
          <a:p>
            <a:pPr lvl="0"/>
            <a:r>
              <a:rPr lang="en-US" sz="2800" dirty="0">
                <a:solidFill>
                  <a:prstClr val="black"/>
                </a:solidFill>
              </a:rPr>
              <a:t>Independent schools eligible to participate in Title I are schools that</a:t>
            </a:r>
          </a:p>
          <a:p>
            <a:pPr lvl="0"/>
            <a:endParaRPr lang="en-US" sz="1000" dirty="0">
              <a:solidFill>
                <a:prstClr val="black"/>
              </a:solidFill>
            </a:endParaRPr>
          </a:p>
          <a:p>
            <a:pPr lvl="1"/>
            <a:r>
              <a:rPr lang="en-US" sz="2400" dirty="0">
                <a:solidFill>
                  <a:prstClr val="black"/>
                </a:solidFill>
              </a:rPr>
              <a:t>Are non-profit, approved/recognized AND</a:t>
            </a:r>
          </a:p>
          <a:p>
            <a:pPr lvl="1"/>
            <a:endParaRPr lang="en-US" sz="1000" dirty="0">
              <a:solidFill>
                <a:prstClr val="black"/>
              </a:solidFill>
            </a:endParaRPr>
          </a:p>
          <a:p>
            <a:pPr lvl="1"/>
            <a:r>
              <a:rPr lang="en-US" sz="2400" dirty="0">
                <a:solidFill>
                  <a:prstClr val="black"/>
                </a:solidFill>
              </a:rPr>
              <a:t>Enroll students who are</a:t>
            </a:r>
          </a:p>
          <a:p>
            <a:pPr lvl="2"/>
            <a:r>
              <a:rPr lang="en-US" dirty="0">
                <a:solidFill>
                  <a:prstClr val="black"/>
                </a:solidFill>
              </a:rPr>
              <a:t>Residents of a Title I-served catchment area within the LEA—in other words, would have attended a public Title I school AND</a:t>
            </a:r>
          </a:p>
          <a:p>
            <a:pPr lvl="2"/>
            <a:r>
              <a:rPr lang="en-US" dirty="0">
                <a:solidFill>
                  <a:prstClr val="black"/>
                </a:solidFill>
              </a:rPr>
              <a:t>From households that are low-income</a:t>
            </a:r>
          </a:p>
          <a:p>
            <a:endParaRPr lang="en-US" sz="2400" dirty="0">
              <a:latin typeface="Acumin Pro" panose="020B0504020202020204" pitchFamily="34" charset="0"/>
            </a:endParaRPr>
          </a:p>
        </p:txBody>
      </p:sp>
    </p:spTree>
    <p:extLst>
      <p:ext uri="{BB962C8B-B14F-4D97-AF65-F5344CB8AC3E}">
        <p14:creationId xmlns:p14="http://schemas.microsoft.com/office/powerpoint/2010/main" val="1939850819"/>
      </p:ext>
    </p:extLst>
  </p:cSld>
  <p:clrMapOvr>
    <a:masterClrMapping/>
  </p:clrMapOvr>
</p:sld>
</file>

<file path=ppt/theme/theme1.xml><?xml version="1.0" encoding="utf-8"?>
<a:theme xmlns:a="http://schemas.openxmlformats.org/drawingml/2006/main" name="edu-aoe-power-point-presentation">
  <a:themeElements>
    <a:clrScheme name="SOV Branded">
      <a:dk1>
        <a:sysClr val="windowText" lastClr="000000"/>
      </a:dk1>
      <a:lt1>
        <a:srgbClr val="FFFFFF"/>
      </a:lt1>
      <a:dk2>
        <a:srgbClr val="00853F"/>
      </a:dk2>
      <a:lt2>
        <a:srgbClr val="FFFFFF"/>
      </a:lt2>
      <a:accent1>
        <a:srgbClr val="00853F"/>
      </a:accent1>
      <a:accent2>
        <a:srgbClr val="F38F1D"/>
      </a:accent2>
      <a:accent3>
        <a:srgbClr val="9BBB59"/>
      </a:accent3>
      <a:accent4>
        <a:srgbClr val="8064A2"/>
      </a:accent4>
      <a:accent5>
        <a:srgbClr val="4BACC6"/>
      </a:accent5>
      <a:accent6>
        <a:srgbClr val="F79646"/>
      </a:accent6>
      <a:hlink>
        <a:srgbClr val="0000FF"/>
      </a:hlink>
      <a:folHlink>
        <a:srgbClr val="800080"/>
      </a:folHlink>
    </a:clrScheme>
    <a:fontScheme name="SOV Branded">
      <a:majorFont>
        <a:latin typeface="Franklin Gothic Book"/>
        <a:ea typeface=""/>
        <a:cs typeface=""/>
      </a:majorFont>
      <a:minorFont>
        <a:latin typeface="Palatino Linotyp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edu-aoe-power-point-presentation">
  <a:themeElements>
    <a:clrScheme name="SOV Branded">
      <a:dk1>
        <a:sysClr val="windowText" lastClr="000000"/>
      </a:dk1>
      <a:lt1>
        <a:srgbClr val="FFFFFF"/>
      </a:lt1>
      <a:dk2>
        <a:srgbClr val="00853F"/>
      </a:dk2>
      <a:lt2>
        <a:srgbClr val="FFFFFF"/>
      </a:lt2>
      <a:accent1>
        <a:srgbClr val="00853F"/>
      </a:accent1>
      <a:accent2>
        <a:srgbClr val="F38F1D"/>
      </a:accent2>
      <a:accent3>
        <a:srgbClr val="9BBB59"/>
      </a:accent3>
      <a:accent4>
        <a:srgbClr val="8064A2"/>
      </a:accent4>
      <a:accent5>
        <a:srgbClr val="4BACC6"/>
      </a:accent5>
      <a:accent6>
        <a:srgbClr val="F79646"/>
      </a:accent6>
      <a:hlink>
        <a:srgbClr val="0000FF"/>
      </a:hlink>
      <a:folHlink>
        <a:srgbClr val="800080"/>
      </a:folHlink>
    </a:clrScheme>
    <a:fontScheme name="Century Gothic-Palatino Linotype">
      <a:majorFont>
        <a:latin typeface="Century Gothic" panose="020B0502020202020204"/>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SNS.2018</Template>
  <TotalTime>10497</TotalTime>
  <Words>2132</Words>
  <Application>Microsoft Office PowerPoint</Application>
  <PresentationFormat>Widescreen</PresentationFormat>
  <Paragraphs>231</Paragraphs>
  <Slides>46</Slides>
  <Notes>3</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46</vt:i4>
      </vt:variant>
    </vt:vector>
  </HeadingPairs>
  <TitlesOfParts>
    <vt:vector size="58" baseType="lpstr">
      <vt:lpstr>Acumin Pro</vt:lpstr>
      <vt:lpstr>Arial</vt:lpstr>
      <vt:lpstr>Calibri</vt:lpstr>
      <vt:lpstr>Century Gothic</vt:lpstr>
      <vt:lpstr>Franklin Gothic Book</vt:lpstr>
      <vt:lpstr>Franklin Gothic Demi</vt:lpstr>
      <vt:lpstr>Gill Sans MT</vt:lpstr>
      <vt:lpstr>Palatino Linotype</vt:lpstr>
      <vt:lpstr>Segoe UI</vt:lpstr>
      <vt:lpstr>Symbol</vt:lpstr>
      <vt:lpstr>edu-aoe-power-point-presentation</vt:lpstr>
      <vt:lpstr>1_edu-aoe-power-point-presentation</vt:lpstr>
      <vt:lpstr>Equitable Services to Independent Schools</vt:lpstr>
      <vt:lpstr>Topics</vt:lpstr>
      <vt:lpstr>Background</vt:lpstr>
      <vt:lpstr>Background</vt:lpstr>
      <vt:lpstr>Background</vt:lpstr>
      <vt:lpstr>Who’s Eligible?</vt:lpstr>
      <vt:lpstr>Who’s Eligible?</vt:lpstr>
      <vt:lpstr>Who’s Eligible (for which funds)?</vt:lpstr>
      <vt:lpstr>*Who’s Eligible: The Complicated Case of Title I</vt:lpstr>
      <vt:lpstr>*Who’s Eligible: The Complicated Case of Title I</vt:lpstr>
      <vt:lpstr>Who’s Eligible: Do Title I funds “follow” her?</vt:lpstr>
      <vt:lpstr>Outreach</vt:lpstr>
      <vt:lpstr>Outreach</vt:lpstr>
      <vt:lpstr>Outreach</vt:lpstr>
      <vt:lpstr>Outreach</vt:lpstr>
      <vt:lpstr>Determining Amounts: Title II and Title IV</vt:lpstr>
      <vt:lpstr>Determining Amounts: Title II and Title IV</vt:lpstr>
      <vt:lpstr>Determining Amounts: Title II and Title IV</vt:lpstr>
      <vt:lpstr>Determining Amounts: Title II/IV in GMS</vt:lpstr>
      <vt:lpstr>Determining Amounts: Title II/IV in GMS</vt:lpstr>
      <vt:lpstr>Determining Amounts: Title III</vt:lpstr>
      <vt:lpstr>Determining Amounts: Title III*</vt:lpstr>
      <vt:lpstr>Determining Amounts: Title III in GMS</vt:lpstr>
      <vt:lpstr>Determining Amounts: Title I</vt:lpstr>
      <vt:lpstr>Determining Amounts: Title I</vt:lpstr>
      <vt:lpstr>Determining Amounts: Title I</vt:lpstr>
      <vt:lpstr>Title I Example</vt:lpstr>
      <vt:lpstr>Determining Amounts: Title I in GMS</vt:lpstr>
      <vt:lpstr>Consultation</vt:lpstr>
      <vt:lpstr>Consultation</vt:lpstr>
      <vt:lpstr>What is Timely? </vt:lpstr>
      <vt:lpstr>What is Meaningful?</vt:lpstr>
      <vt:lpstr>Consultation Topics</vt:lpstr>
      <vt:lpstr>Consultation Topics: Title I</vt:lpstr>
      <vt:lpstr>Consultation: Documentation</vt:lpstr>
      <vt:lpstr>Providing Services</vt:lpstr>
      <vt:lpstr>Providing Services</vt:lpstr>
      <vt:lpstr>Services: Control of Funds</vt:lpstr>
      <vt:lpstr>Services: Personnel</vt:lpstr>
      <vt:lpstr>Services: Equipment and Supplies</vt:lpstr>
      <vt:lpstr>Services: Professional Development</vt:lpstr>
      <vt:lpstr>Services: Obligation of Funds</vt:lpstr>
      <vt:lpstr>Services: Title I</vt:lpstr>
      <vt:lpstr>Services: Title I</vt:lpstr>
      <vt:lpstr>Questions</vt:lpstr>
      <vt:lpstr>Ombudsman</vt:lpstr>
    </vt:vector>
  </TitlesOfParts>
  <Company>Vermont Agency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Equitable Services to Independent Schools</dc:title>
  <dc:creator>Roy, Jesse</dc:creator>
  <cp:lastModifiedBy>Graves, Amber</cp:lastModifiedBy>
  <cp:revision>165</cp:revision>
  <cp:lastPrinted>2020-06-11T14:36:44Z</cp:lastPrinted>
  <dcterms:created xsi:type="dcterms:W3CDTF">2019-03-25T18:56:06Z</dcterms:created>
  <dcterms:modified xsi:type="dcterms:W3CDTF">2021-03-09T21:49:00Z</dcterms:modified>
</cp:coreProperties>
</file>