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3686" r:id="rId2"/>
  </p:sldMasterIdLst>
  <p:notesMasterIdLst>
    <p:notesMasterId r:id="rId26"/>
  </p:notesMasterIdLst>
  <p:sldIdLst>
    <p:sldId id="256" r:id="rId3"/>
    <p:sldId id="344" r:id="rId4"/>
    <p:sldId id="257" r:id="rId5"/>
    <p:sldId id="335" r:id="rId6"/>
    <p:sldId id="336" r:id="rId7"/>
    <p:sldId id="337" r:id="rId8"/>
    <p:sldId id="338" r:id="rId9"/>
    <p:sldId id="292" r:id="rId10"/>
    <p:sldId id="309" r:id="rId11"/>
    <p:sldId id="315" r:id="rId12"/>
    <p:sldId id="310" r:id="rId13"/>
    <p:sldId id="311" r:id="rId14"/>
    <p:sldId id="312" r:id="rId15"/>
    <p:sldId id="313" r:id="rId16"/>
    <p:sldId id="330" r:id="rId17"/>
    <p:sldId id="328" r:id="rId18"/>
    <p:sldId id="277" r:id="rId19"/>
    <p:sldId id="342" r:id="rId20"/>
    <p:sldId id="334" r:id="rId21"/>
    <p:sldId id="341" r:id="rId22"/>
    <p:sldId id="345" r:id="rId23"/>
    <p:sldId id="306" r:id="rId24"/>
    <p:sldId id="30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B556"/>
    <a:srgbClr val="E14854"/>
    <a:srgbClr val="F5A81E"/>
    <a:srgbClr val="62BA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88" autoAdjust="0"/>
    <p:restoredTop sz="91045" autoAdjust="0"/>
  </p:normalViewPr>
  <p:slideViewPr>
    <p:cSldViewPr snapToGrid="0" snapToObjects="1">
      <p:cViewPr varScale="1">
        <p:scale>
          <a:sx n="89" d="100"/>
          <a:sy n="89" d="100"/>
        </p:scale>
        <p:origin x="169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4E1FEE-0060-43AB-90C9-2CC0E4D07452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085D3B2-FB5D-4407-B845-78F0324166E4}">
      <dgm:prSet phldrT="[Text]" custT="1"/>
      <dgm:spPr/>
      <dgm:t>
        <a:bodyPr/>
        <a:lstStyle/>
        <a:p>
          <a:r>
            <a:rPr lang="en-US" sz="1200" b="1" dirty="0"/>
            <a:t>KICKOFF MEETING</a:t>
          </a:r>
        </a:p>
      </dgm:t>
    </dgm:pt>
    <dgm:pt modelId="{A4AB7CDB-1CF1-4BCB-B5DA-BDBC875E07BF}" type="parTrans" cxnId="{AF7267F4-C7D5-43B2-B5CE-5DB51B09F206}">
      <dgm:prSet/>
      <dgm:spPr/>
      <dgm:t>
        <a:bodyPr/>
        <a:lstStyle/>
        <a:p>
          <a:endParaRPr lang="en-US"/>
        </a:p>
      </dgm:t>
    </dgm:pt>
    <dgm:pt modelId="{64782D50-6335-4AA2-90E0-F5A90B7742BC}" type="sibTrans" cxnId="{AF7267F4-C7D5-43B2-B5CE-5DB51B09F206}">
      <dgm:prSet/>
      <dgm:spPr/>
      <dgm:t>
        <a:bodyPr/>
        <a:lstStyle/>
        <a:p>
          <a:endParaRPr lang="en-US" dirty="0"/>
        </a:p>
      </dgm:t>
    </dgm:pt>
    <dgm:pt modelId="{6553C643-9329-4AE8-BF8D-92C0D43C0AE7}">
      <dgm:prSet phldrT="[Text]" custT="1"/>
      <dgm:spPr/>
      <dgm:t>
        <a:bodyPr/>
        <a:lstStyle/>
        <a:p>
          <a:r>
            <a:rPr lang="en-US" sz="1200" b="1"/>
            <a:t>OVERVIEWS &amp; WORKSHOPS</a:t>
          </a:r>
          <a:endParaRPr lang="en-US" sz="1200" b="1" dirty="0"/>
        </a:p>
      </dgm:t>
    </dgm:pt>
    <dgm:pt modelId="{11FB4E5F-BB64-44AC-AF6D-0B725E36C7F3}" type="parTrans" cxnId="{FB81CB5C-015A-4E88-87C6-A4A13409128C}">
      <dgm:prSet/>
      <dgm:spPr/>
      <dgm:t>
        <a:bodyPr/>
        <a:lstStyle/>
        <a:p>
          <a:endParaRPr lang="en-US"/>
        </a:p>
      </dgm:t>
    </dgm:pt>
    <dgm:pt modelId="{37E3F2D5-DDF2-4C39-848D-411860B1C755}" type="sibTrans" cxnId="{FB81CB5C-015A-4E88-87C6-A4A13409128C}">
      <dgm:prSet/>
      <dgm:spPr/>
      <dgm:t>
        <a:bodyPr/>
        <a:lstStyle/>
        <a:p>
          <a:endParaRPr lang="en-US" dirty="0"/>
        </a:p>
      </dgm:t>
    </dgm:pt>
    <dgm:pt modelId="{EFE52679-314C-4FC8-8EA6-2DFAC91406A3}">
      <dgm:prSet phldrT="[Text]" custT="1"/>
      <dgm:spPr/>
      <dgm:t>
        <a:bodyPr/>
        <a:lstStyle/>
        <a:p>
          <a:r>
            <a:rPr lang="en-US" sz="1200" b="1" dirty="0"/>
            <a:t>SYSTEM CONFIG. &amp; CONVERSION ORIENTATION</a:t>
          </a:r>
        </a:p>
      </dgm:t>
    </dgm:pt>
    <dgm:pt modelId="{56BBF1B0-348A-4688-A638-1F6EC311E162}" type="parTrans" cxnId="{996F16F3-6645-4106-A29C-33ED313A4358}">
      <dgm:prSet/>
      <dgm:spPr/>
      <dgm:t>
        <a:bodyPr/>
        <a:lstStyle/>
        <a:p>
          <a:endParaRPr lang="en-US"/>
        </a:p>
      </dgm:t>
    </dgm:pt>
    <dgm:pt modelId="{E8D13A37-F4B0-44D0-948E-1EB47F6B761B}" type="sibTrans" cxnId="{996F16F3-6645-4106-A29C-33ED313A4358}">
      <dgm:prSet/>
      <dgm:spPr/>
      <dgm:t>
        <a:bodyPr/>
        <a:lstStyle/>
        <a:p>
          <a:endParaRPr lang="en-US" dirty="0"/>
        </a:p>
      </dgm:t>
    </dgm:pt>
    <dgm:pt modelId="{E488F639-F537-4CC4-8E3E-F5CDA9DEFDB9}">
      <dgm:prSet phldrT="[Text]" custT="1"/>
      <dgm:spPr/>
      <dgm:t>
        <a:bodyPr/>
        <a:lstStyle/>
        <a:p>
          <a:r>
            <a:rPr lang="en-US" sz="1200" b="1" dirty="0"/>
            <a:t>TRAINING FAM &amp; HR/PY</a:t>
          </a:r>
        </a:p>
      </dgm:t>
    </dgm:pt>
    <dgm:pt modelId="{EF3A477D-2F1A-43B3-BB80-788A86741E7A}" type="parTrans" cxnId="{F2DC15C7-D406-4B65-9EE5-829820E3DBD6}">
      <dgm:prSet/>
      <dgm:spPr/>
      <dgm:t>
        <a:bodyPr/>
        <a:lstStyle/>
        <a:p>
          <a:endParaRPr lang="en-US"/>
        </a:p>
      </dgm:t>
    </dgm:pt>
    <dgm:pt modelId="{63555F02-8A03-4C30-9E7E-B680EE17EAED}" type="sibTrans" cxnId="{F2DC15C7-D406-4B65-9EE5-829820E3DBD6}">
      <dgm:prSet/>
      <dgm:spPr/>
      <dgm:t>
        <a:bodyPr/>
        <a:lstStyle/>
        <a:p>
          <a:endParaRPr lang="en-US" dirty="0"/>
        </a:p>
      </dgm:t>
    </dgm:pt>
    <dgm:pt modelId="{B7514D47-9766-4FD1-8917-29AE922CB445}">
      <dgm:prSet phldrT="[Text]" custT="1"/>
      <dgm:spPr/>
      <dgm:t>
        <a:bodyPr/>
        <a:lstStyle/>
        <a:p>
          <a:r>
            <a:rPr lang="en-US" sz="1200" b="1" dirty="0"/>
            <a:t>PAYROLL PARALLEL AND CLIENT TESTING</a:t>
          </a:r>
        </a:p>
      </dgm:t>
    </dgm:pt>
    <dgm:pt modelId="{B41DC96C-A10B-43EA-97E8-1D3854E86F73}" type="parTrans" cxnId="{40E63510-5B45-434C-934A-D182C6053285}">
      <dgm:prSet/>
      <dgm:spPr/>
      <dgm:t>
        <a:bodyPr/>
        <a:lstStyle/>
        <a:p>
          <a:endParaRPr lang="en-US"/>
        </a:p>
      </dgm:t>
    </dgm:pt>
    <dgm:pt modelId="{AF164384-B71C-45E3-839D-4E99CF613141}" type="sibTrans" cxnId="{40E63510-5B45-434C-934A-D182C6053285}">
      <dgm:prSet/>
      <dgm:spPr/>
      <dgm:t>
        <a:bodyPr/>
        <a:lstStyle/>
        <a:p>
          <a:endParaRPr lang="en-US" dirty="0"/>
        </a:p>
      </dgm:t>
    </dgm:pt>
    <dgm:pt modelId="{4E5BC779-6C0F-467E-8730-52CB41DB99EB}">
      <dgm:prSet phldrT="[Text]" custT="1"/>
      <dgm:spPr/>
      <dgm:t>
        <a:bodyPr/>
        <a:lstStyle/>
        <a:p>
          <a:r>
            <a:rPr lang="en-US" sz="1200" b="1"/>
            <a:t>LIVE CUTOVER</a:t>
          </a:r>
          <a:endParaRPr lang="en-US" sz="1200" b="1" dirty="0"/>
        </a:p>
      </dgm:t>
    </dgm:pt>
    <dgm:pt modelId="{22DA4BC4-DA7B-4F0F-90D7-01451D1A19A0}" type="parTrans" cxnId="{82EB2C6F-AB6D-4A05-BB1A-00920E1E54FD}">
      <dgm:prSet/>
      <dgm:spPr/>
      <dgm:t>
        <a:bodyPr/>
        <a:lstStyle/>
        <a:p>
          <a:endParaRPr lang="en-US"/>
        </a:p>
      </dgm:t>
    </dgm:pt>
    <dgm:pt modelId="{E8CB8A7C-9E8F-43DC-A538-2AA9FBE8A8E3}" type="sibTrans" cxnId="{82EB2C6F-AB6D-4A05-BB1A-00920E1E54FD}">
      <dgm:prSet/>
      <dgm:spPr/>
      <dgm:t>
        <a:bodyPr/>
        <a:lstStyle/>
        <a:p>
          <a:endParaRPr lang="en-US" dirty="0"/>
        </a:p>
      </dgm:t>
    </dgm:pt>
    <dgm:pt modelId="{FFBADE38-8193-4645-8981-B9C47E9D98E3}">
      <dgm:prSet phldrT="[Text]" custT="1"/>
      <dgm:spPr/>
      <dgm:t>
        <a:bodyPr/>
        <a:lstStyle/>
        <a:p>
          <a:r>
            <a:rPr lang="en-US" sz="1200" b="1" dirty="0"/>
            <a:t>SUBMIT CLIENT CHECKLIST</a:t>
          </a:r>
        </a:p>
      </dgm:t>
    </dgm:pt>
    <dgm:pt modelId="{3B06E8D0-DFEC-4CB8-9549-909069814F80}" type="parTrans" cxnId="{1C495513-2640-4F1A-9AD6-1D84D3DA6C4E}">
      <dgm:prSet/>
      <dgm:spPr/>
      <dgm:t>
        <a:bodyPr/>
        <a:lstStyle/>
        <a:p>
          <a:endParaRPr lang="en-US"/>
        </a:p>
      </dgm:t>
    </dgm:pt>
    <dgm:pt modelId="{99E568C5-3423-4A03-ACA9-14E3F1B1A371}" type="sibTrans" cxnId="{1C495513-2640-4F1A-9AD6-1D84D3DA6C4E}">
      <dgm:prSet/>
      <dgm:spPr/>
      <dgm:t>
        <a:bodyPr/>
        <a:lstStyle/>
        <a:p>
          <a:endParaRPr lang="en-US" dirty="0"/>
        </a:p>
      </dgm:t>
    </dgm:pt>
    <dgm:pt modelId="{7578F3D4-B61F-4646-A0AA-C9263AF7C1D2}">
      <dgm:prSet phldrT="[Text]"/>
      <dgm:spPr/>
      <dgm:t>
        <a:bodyPr/>
        <a:lstStyle/>
        <a:p>
          <a:r>
            <a:rPr lang="en-US" b="1"/>
            <a:t>PROJECT </a:t>
          </a:r>
        </a:p>
        <a:p>
          <a:r>
            <a:rPr lang="en-US" b="1"/>
            <a:t>REVIEW &amp;</a:t>
          </a:r>
        </a:p>
        <a:p>
          <a:r>
            <a:rPr lang="en-US" b="1"/>
            <a:t>CLOSING</a:t>
          </a:r>
          <a:endParaRPr lang="en-US" b="1" dirty="0"/>
        </a:p>
      </dgm:t>
    </dgm:pt>
    <dgm:pt modelId="{8DF9B20B-F956-4133-BD7E-C5C40BFFE9A9}" type="parTrans" cxnId="{F73BEC1B-9146-4053-8D82-3F9E4FE952EE}">
      <dgm:prSet/>
      <dgm:spPr/>
      <dgm:t>
        <a:bodyPr/>
        <a:lstStyle/>
        <a:p>
          <a:endParaRPr lang="en-US"/>
        </a:p>
      </dgm:t>
    </dgm:pt>
    <dgm:pt modelId="{2244A76F-DE63-4348-81FF-27346A5DFE4D}" type="sibTrans" cxnId="{F73BEC1B-9146-4053-8D82-3F9E4FE952EE}">
      <dgm:prSet/>
      <dgm:spPr/>
      <dgm:t>
        <a:bodyPr/>
        <a:lstStyle/>
        <a:p>
          <a:endParaRPr lang="en-US"/>
        </a:p>
      </dgm:t>
    </dgm:pt>
    <dgm:pt modelId="{1BBC7D9A-1016-417F-A601-E1C3CD90DDA8}">
      <dgm:prSet phldrT="[Text]"/>
      <dgm:spPr/>
      <dgm:t>
        <a:bodyPr/>
        <a:lstStyle/>
        <a:p>
          <a:r>
            <a:rPr lang="en-US" b="1"/>
            <a:t>NEXT </a:t>
          </a:r>
        </a:p>
        <a:p>
          <a:r>
            <a:rPr lang="en-US" b="1"/>
            <a:t>PHASE</a:t>
          </a:r>
          <a:endParaRPr lang="en-US" b="1" dirty="0"/>
        </a:p>
      </dgm:t>
    </dgm:pt>
    <dgm:pt modelId="{7D133E85-AAA2-417D-BBEE-EE5A2FC3C8ED}" type="parTrans" cxnId="{72872549-39FA-4C33-BAEE-C484B80739D1}">
      <dgm:prSet/>
      <dgm:spPr/>
      <dgm:t>
        <a:bodyPr/>
        <a:lstStyle/>
        <a:p>
          <a:endParaRPr lang="en-US"/>
        </a:p>
      </dgm:t>
    </dgm:pt>
    <dgm:pt modelId="{CD3E1BF0-57AD-4765-A3A5-F0287DF3CEAF}" type="sibTrans" cxnId="{72872549-39FA-4C33-BAEE-C484B80739D1}">
      <dgm:prSet/>
      <dgm:spPr/>
      <dgm:t>
        <a:bodyPr/>
        <a:lstStyle/>
        <a:p>
          <a:endParaRPr lang="en-US"/>
        </a:p>
      </dgm:t>
    </dgm:pt>
    <dgm:pt modelId="{8CEA9F86-60A7-43A4-8350-02C5CEBC61AC}" type="pres">
      <dgm:prSet presAssocID="{AB4E1FEE-0060-43AB-90C9-2CC0E4D07452}" presName="diagram" presStyleCnt="0">
        <dgm:presLayoutVars>
          <dgm:dir/>
          <dgm:resizeHandles val="exact"/>
        </dgm:presLayoutVars>
      </dgm:prSet>
      <dgm:spPr/>
    </dgm:pt>
    <dgm:pt modelId="{05BBD9DE-281E-4876-844E-EF29DBC18DC1}" type="pres">
      <dgm:prSet presAssocID="{9085D3B2-FB5D-4407-B845-78F0324166E4}" presName="node" presStyleLbl="node1" presStyleIdx="0" presStyleCnt="9">
        <dgm:presLayoutVars>
          <dgm:bulletEnabled val="1"/>
        </dgm:presLayoutVars>
      </dgm:prSet>
      <dgm:spPr/>
    </dgm:pt>
    <dgm:pt modelId="{C6DD2282-6374-426F-8F96-9F284C9FA558}" type="pres">
      <dgm:prSet presAssocID="{64782D50-6335-4AA2-90E0-F5A90B7742BC}" presName="sibTrans" presStyleLbl="sibTrans2D1" presStyleIdx="0" presStyleCnt="8"/>
      <dgm:spPr/>
    </dgm:pt>
    <dgm:pt modelId="{CA26CDC7-C9FA-4763-BFDA-39A27D43E51C}" type="pres">
      <dgm:prSet presAssocID="{64782D50-6335-4AA2-90E0-F5A90B7742BC}" presName="connectorText" presStyleLbl="sibTrans2D1" presStyleIdx="0" presStyleCnt="8"/>
      <dgm:spPr/>
    </dgm:pt>
    <dgm:pt modelId="{C188D38A-8BD2-4196-BFD3-3D7C4221270D}" type="pres">
      <dgm:prSet presAssocID="{6553C643-9329-4AE8-BF8D-92C0D43C0AE7}" presName="node" presStyleLbl="node1" presStyleIdx="1" presStyleCnt="9">
        <dgm:presLayoutVars>
          <dgm:bulletEnabled val="1"/>
        </dgm:presLayoutVars>
      </dgm:prSet>
      <dgm:spPr/>
    </dgm:pt>
    <dgm:pt modelId="{16D2F1F5-B30B-435D-863D-9E07D0420C7B}" type="pres">
      <dgm:prSet presAssocID="{37E3F2D5-DDF2-4C39-848D-411860B1C755}" presName="sibTrans" presStyleLbl="sibTrans2D1" presStyleIdx="1" presStyleCnt="8"/>
      <dgm:spPr/>
    </dgm:pt>
    <dgm:pt modelId="{8B678EE6-8475-44EC-91B5-74544DCF4206}" type="pres">
      <dgm:prSet presAssocID="{37E3F2D5-DDF2-4C39-848D-411860B1C755}" presName="connectorText" presStyleLbl="sibTrans2D1" presStyleIdx="1" presStyleCnt="8"/>
      <dgm:spPr/>
    </dgm:pt>
    <dgm:pt modelId="{EC3DE2B5-7E14-4025-92FA-1EB7558F96CA}" type="pres">
      <dgm:prSet presAssocID="{EFE52679-314C-4FC8-8EA6-2DFAC91406A3}" presName="node" presStyleLbl="node1" presStyleIdx="2" presStyleCnt="9">
        <dgm:presLayoutVars>
          <dgm:bulletEnabled val="1"/>
        </dgm:presLayoutVars>
      </dgm:prSet>
      <dgm:spPr/>
    </dgm:pt>
    <dgm:pt modelId="{19D10C1D-A24C-45B4-B3C9-31E443BE7F1E}" type="pres">
      <dgm:prSet presAssocID="{E8D13A37-F4B0-44D0-948E-1EB47F6B761B}" presName="sibTrans" presStyleLbl="sibTrans2D1" presStyleIdx="2" presStyleCnt="8"/>
      <dgm:spPr/>
    </dgm:pt>
    <dgm:pt modelId="{CDEC91CF-5A77-41D8-A197-5F1B5EB45CFA}" type="pres">
      <dgm:prSet presAssocID="{E8D13A37-F4B0-44D0-948E-1EB47F6B761B}" presName="connectorText" presStyleLbl="sibTrans2D1" presStyleIdx="2" presStyleCnt="8"/>
      <dgm:spPr/>
    </dgm:pt>
    <dgm:pt modelId="{9F5BB1F3-45F2-4C5E-87BE-E1DFFBF23E28}" type="pres">
      <dgm:prSet presAssocID="{E488F639-F537-4CC4-8E3E-F5CDA9DEFDB9}" presName="node" presStyleLbl="node1" presStyleIdx="3" presStyleCnt="9">
        <dgm:presLayoutVars>
          <dgm:bulletEnabled val="1"/>
        </dgm:presLayoutVars>
      </dgm:prSet>
      <dgm:spPr/>
    </dgm:pt>
    <dgm:pt modelId="{7D12A58F-D0D5-4F53-A32E-2D3E516838FF}" type="pres">
      <dgm:prSet presAssocID="{63555F02-8A03-4C30-9E7E-B680EE17EAED}" presName="sibTrans" presStyleLbl="sibTrans2D1" presStyleIdx="3" presStyleCnt="8"/>
      <dgm:spPr/>
    </dgm:pt>
    <dgm:pt modelId="{5DCCABC6-C9CB-4C13-AF2D-004740C205D7}" type="pres">
      <dgm:prSet presAssocID="{63555F02-8A03-4C30-9E7E-B680EE17EAED}" presName="connectorText" presStyleLbl="sibTrans2D1" presStyleIdx="3" presStyleCnt="8"/>
      <dgm:spPr/>
    </dgm:pt>
    <dgm:pt modelId="{174BF018-40E9-48AB-92C6-B0F118AAB580}" type="pres">
      <dgm:prSet presAssocID="{B7514D47-9766-4FD1-8917-29AE922CB445}" presName="node" presStyleLbl="node1" presStyleIdx="4" presStyleCnt="9">
        <dgm:presLayoutVars>
          <dgm:bulletEnabled val="1"/>
        </dgm:presLayoutVars>
      </dgm:prSet>
      <dgm:spPr/>
    </dgm:pt>
    <dgm:pt modelId="{706B57AF-B31E-41C7-9396-629DFABD95C8}" type="pres">
      <dgm:prSet presAssocID="{AF164384-B71C-45E3-839D-4E99CF613141}" presName="sibTrans" presStyleLbl="sibTrans2D1" presStyleIdx="4" presStyleCnt="8"/>
      <dgm:spPr/>
    </dgm:pt>
    <dgm:pt modelId="{3B91D333-1EB9-4942-9C5E-297821076212}" type="pres">
      <dgm:prSet presAssocID="{AF164384-B71C-45E3-839D-4E99CF613141}" presName="connectorText" presStyleLbl="sibTrans2D1" presStyleIdx="4" presStyleCnt="8"/>
      <dgm:spPr/>
    </dgm:pt>
    <dgm:pt modelId="{52E70B45-72FD-4FAE-AC03-3352551D93C3}" type="pres">
      <dgm:prSet presAssocID="{FFBADE38-8193-4645-8981-B9C47E9D98E3}" presName="node" presStyleLbl="node1" presStyleIdx="5" presStyleCnt="9">
        <dgm:presLayoutVars>
          <dgm:bulletEnabled val="1"/>
        </dgm:presLayoutVars>
      </dgm:prSet>
      <dgm:spPr/>
    </dgm:pt>
    <dgm:pt modelId="{C1668FDE-292C-4547-AB76-19C435893B5E}" type="pres">
      <dgm:prSet presAssocID="{99E568C5-3423-4A03-ACA9-14E3F1B1A371}" presName="sibTrans" presStyleLbl="sibTrans2D1" presStyleIdx="5" presStyleCnt="8"/>
      <dgm:spPr/>
    </dgm:pt>
    <dgm:pt modelId="{653FE3D6-60C2-422F-ADF5-3A16AFA73EFF}" type="pres">
      <dgm:prSet presAssocID="{99E568C5-3423-4A03-ACA9-14E3F1B1A371}" presName="connectorText" presStyleLbl="sibTrans2D1" presStyleIdx="5" presStyleCnt="8"/>
      <dgm:spPr/>
    </dgm:pt>
    <dgm:pt modelId="{8ED39A71-C383-4FD2-B1D1-AF71E380EEDD}" type="pres">
      <dgm:prSet presAssocID="{4E5BC779-6C0F-467E-8730-52CB41DB99EB}" presName="node" presStyleLbl="node1" presStyleIdx="6" presStyleCnt="9">
        <dgm:presLayoutVars>
          <dgm:bulletEnabled val="1"/>
        </dgm:presLayoutVars>
      </dgm:prSet>
      <dgm:spPr/>
    </dgm:pt>
    <dgm:pt modelId="{3F0DBD7D-1037-4C04-99EC-DD5313147A12}" type="pres">
      <dgm:prSet presAssocID="{E8CB8A7C-9E8F-43DC-A538-2AA9FBE8A8E3}" presName="sibTrans" presStyleLbl="sibTrans2D1" presStyleIdx="6" presStyleCnt="8"/>
      <dgm:spPr/>
    </dgm:pt>
    <dgm:pt modelId="{76760202-D3C1-404E-9391-3152C3D15A48}" type="pres">
      <dgm:prSet presAssocID="{E8CB8A7C-9E8F-43DC-A538-2AA9FBE8A8E3}" presName="connectorText" presStyleLbl="sibTrans2D1" presStyleIdx="6" presStyleCnt="8"/>
      <dgm:spPr/>
    </dgm:pt>
    <dgm:pt modelId="{01650669-48A8-4307-A77E-3DBAB076221D}" type="pres">
      <dgm:prSet presAssocID="{7578F3D4-B61F-4646-A0AA-C9263AF7C1D2}" presName="node" presStyleLbl="node1" presStyleIdx="7" presStyleCnt="9">
        <dgm:presLayoutVars>
          <dgm:bulletEnabled val="1"/>
        </dgm:presLayoutVars>
      </dgm:prSet>
      <dgm:spPr/>
    </dgm:pt>
    <dgm:pt modelId="{AD472E5B-0168-4E0F-A23F-3E6BA9B0B841}" type="pres">
      <dgm:prSet presAssocID="{2244A76F-DE63-4348-81FF-27346A5DFE4D}" presName="sibTrans" presStyleLbl="sibTrans2D1" presStyleIdx="7" presStyleCnt="8"/>
      <dgm:spPr/>
    </dgm:pt>
    <dgm:pt modelId="{5E1AD170-BAB7-47AB-BA68-696C7891A403}" type="pres">
      <dgm:prSet presAssocID="{2244A76F-DE63-4348-81FF-27346A5DFE4D}" presName="connectorText" presStyleLbl="sibTrans2D1" presStyleIdx="7" presStyleCnt="8"/>
      <dgm:spPr/>
    </dgm:pt>
    <dgm:pt modelId="{409AAADC-7714-4F7F-BC62-4B708B90C7C3}" type="pres">
      <dgm:prSet presAssocID="{1BBC7D9A-1016-417F-A601-E1C3CD90DDA8}" presName="node" presStyleLbl="node1" presStyleIdx="8" presStyleCnt="9">
        <dgm:presLayoutVars>
          <dgm:bulletEnabled val="1"/>
        </dgm:presLayoutVars>
      </dgm:prSet>
      <dgm:spPr/>
    </dgm:pt>
  </dgm:ptLst>
  <dgm:cxnLst>
    <dgm:cxn modelId="{0CC74408-C34B-43F9-A4C5-E10591ACD58E}" type="presOf" srcId="{E8CB8A7C-9E8F-43DC-A538-2AA9FBE8A8E3}" destId="{76760202-D3C1-404E-9391-3152C3D15A48}" srcOrd="1" destOrd="0" presId="urn:microsoft.com/office/officeart/2005/8/layout/process5"/>
    <dgm:cxn modelId="{40E63510-5B45-434C-934A-D182C6053285}" srcId="{AB4E1FEE-0060-43AB-90C9-2CC0E4D07452}" destId="{B7514D47-9766-4FD1-8917-29AE922CB445}" srcOrd="4" destOrd="0" parTransId="{B41DC96C-A10B-43EA-97E8-1D3854E86F73}" sibTransId="{AF164384-B71C-45E3-839D-4E99CF613141}"/>
    <dgm:cxn modelId="{1C495513-2640-4F1A-9AD6-1D84D3DA6C4E}" srcId="{AB4E1FEE-0060-43AB-90C9-2CC0E4D07452}" destId="{FFBADE38-8193-4645-8981-B9C47E9D98E3}" srcOrd="5" destOrd="0" parTransId="{3B06E8D0-DFEC-4CB8-9549-909069814F80}" sibTransId="{99E568C5-3423-4A03-ACA9-14E3F1B1A371}"/>
    <dgm:cxn modelId="{F73BEC1B-9146-4053-8D82-3F9E4FE952EE}" srcId="{AB4E1FEE-0060-43AB-90C9-2CC0E4D07452}" destId="{7578F3D4-B61F-4646-A0AA-C9263AF7C1D2}" srcOrd="7" destOrd="0" parTransId="{8DF9B20B-F956-4133-BD7E-C5C40BFFE9A9}" sibTransId="{2244A76F-DE63-4348-81FF-27346A5DFE4D}"/>
    <dgm:cxn modelId="{A8BB712B-6D36-4E43-9674-114DF52D04B9}" type="presOf" srcId="{4E5BC779-6C0F-467E-8730-52CB41DB99EB}" destId="{8ED39A71-C383-4FD2-B1D1-AF71E380EEDD}" srcOrd="0" destOrd="0" presId="urn:microsoft.com/office/officeart/2005/8/layout/process5"/>
    <dgm:cxn modelId="{67335E31-C685-4F59-8ABE-DD165302277C}" type="presOf" srcId="{7578F3D4-B61F-4646-A0AA-C9263AF7C1D2}" destId="{01650669-48A8-4307-A77E-3DBAB076221D}" srcOrd="0" destOrd="0" presId="urn:microsoft.com/office/officeart/2005/8/layout/process5"/>
    <dgm:cxn modelId="{3034C631-C0AD-496B-BE3B-E73EAD9FF0D8}" type="presOf" srcId="{64782D50-6335-4AA2-90E0-F5A90B7742BC}" destId="{CA26CDC7-C9FA-4763-BFDA-39A27D43E51C}" srcOrd="1" destOrd="0" presId="urn:microsoft.com/office/officeart/2005/8/layout/process5"/>
    <dgm:cxn modelId="{C97C3333-C4E9-4445-9EC2-B748F6D0FC73}" type="presOf" srcId="{99E568C5-3423-4A03-ACA9-14E3F1B1A371}" destId="{653FE3D6-60C2-422F-ADF5-3A16AFA73EFF}" srcOrd="1" destOrd="0" presId="urn:microsoft.com/office/officeart/2005/8/layout/process5"/>
    <dgm:cxn modelId="{FB81CB5C-015A-4E88-87C6-A4A13409128C}" srcId="{AB4E1FEE-0060-43AB-90C9-2CC0E4D07452}" destId="{6553C643-9329-4AE8-BF8D-92C0D43C0AE7}" srcOrd="1" destOrd="0" parTransId="{11FB4E5F-BB64-44AC-AF6D-0B725E36C7F3}" sibTransId="{37E3F2D5-DDF2-4C39-848D-411860B1C755}"/>
    <dgm:cxn modelId="{4455FA5F-A6DC-4801-BA8D-6952E8630F71}" type="presOf" srcId="{63555F02-8A03-4C30-9E7E-B680EE17EAED}" destId="{7D12A58F-D0D5-4F53-A32E-2D3E516838FF}" srcOrd="0" destOrd="0" presId="urn:microsoft.com/office/officeart/2005/8/layout/process5"/>
    <dgm:cxn modelId="{724D1869-3BB4-4840-95DF-5A67B7BD8FEA}" type="presOf" srcId="{63555F02-8A03-4C30-9E7E-B680EE17EAED}" destId="{5DCCABC6-C9CB-4C13-AF2D-004740C205D7}" srcOrd="1" destOrd="0" presId="urn:microsoft.com/office/officeart/2005/8/layout/process5"/>
    <dgm:cxn modelId="{72872549-39FA-4C33-BAEE-C484B80739D1}" srcId="{AB4E1FEE-0060-43AB-90C9-2CC0E4D07452}" destId="{1BBC7D9A-1016-417F-A601-E1C3CD90DDA8}" srcOrd="8" destOrd="0" parTransId="{7D133E85-AAA2-417D-BBEE-EE5A2FC3C8ED}" sibTransId="{CD3E1BF0-57AD-4765-A3A5-F0287DF3CEAF}"/>
    <dgm:cxn modelId="{F47B9C69-1433-46FD-90F5-BDBFDFCDB8BE}" type="presOf" srcId="{E8D13A37-F4B0-44D0-948E-1EB47F6B761B}" destId="{19D10C1D-A24C-45B4-B3C9-31E443BE7F1E}" srcOrd="0" destOrd="0" presId="urn:microsoft.com/office/officeart/2005/8/layout/process5"/>
    <dgm:cxn modelId="{82EB2C6F-AB6D-4A05-BB1A-00920E1E54FD}" srcId="{AB4E1FEE-0060-43AB-90C9-2CC0E4D07452}" destId="{4E5BC779-6C0F-467E-8730-52CB41DB99EB}" srcOrd="6" destOrd="0" parTransId="{22DA4BC4-DA7B-4F0F-90D7-01451D1A19A0}" sibTransId="{E8CB8A7C-9E8F-43DC-A538-2AA9FBE8A8E3}"/>
    <dgm:cxn modelId="{8E315D75-4F58-4CAC-96BE-9A13F69B6A20}" type="presOf" srcId="{AB4E1FEE-0060-43AB-90C9-2CC0E4D07452}" destId="{8CEA9F86-60A7-43A4-8350-02C5CEBC61AC}" srcOrd="0" destOrd="0" presId="urn:microsoft.com/office/officeart/2005/8/layout/process5"/>
    <dgm:cxn modelId="{180C847D-2C41-4D18-A34D-0FD648462608}" type="presOf" srcId="{AF164384-B71C-45E3-839D-4E99CF613141}" destId="{3B91D333-1EB9-4942-9C5E-297821076212}" srcOrd="1" destOrd="0" presId="urn:microsoft.com/office/officeart/2005/8/layout/process5"/>
    <dgm:cxn modelId="{F9CE4E9C-B43D-47FA-BF6A-4393F1E13E2B}" type="presOf" srcId="{2244A76F-DE63-4348-81FF-27346A5DFE4D}" destId="{5E1AD170-BAB7-47AB-BA68-696C7891A403}" srcOrd="1" destOrd="0" presId="urn:microsoft.com/office/officeart/2005/8/layout/process5"/>
    <dgm:cxn modelId="{AB79289E-BCF6-4409-8644-364FD8DA27FA}" type="presOf" srcId="{64782D50-6335-4AA2-90E0-F5A90B7742BC}" destId="{C6DD2282-6374-426F-8F96-9F284C9FA558}" srcOrd="0" destOrd="0" presId="urn:microsoft.com/office/officeart/2005/8/layout/process5"/>
    <dgm:cxn modelId="{B0A96AA0-0AB3-4FB9-90E6-4732D66D141B}" type="presOf" srcId="{E8CB8A7C-9E8F-43DC-A538-2AA9FBE8A8E3}" destId="{3F0DBD7D-1037-4C04-99EC-DD5313147A12}" srcOrd="0" destOrd="0" presId="urn:microsoft.com/office/officeart/2005/8/layout/process5"/>
    <dgm:cxn modelId="{7BF63FA7-BCAD-4F30-B777-86867B77DD71}" type="presOf" srcId="{E488F639-F537-4CC4-8E3E-F5CDA9DEFDB9}" destId="{9F5BB1F3-45F2-4C5E-87BE-E1DFFBF23E28}" srcOrd="0" destOrd="0" presId="urn:microsoft.com/office/officeart/2005/8/layout/process5"/>
    <dgm:cxn modelId="{43AC48AE-8D26-48A0-B67D-80A77A321A2D}" type="presOf" srcId="{B7514D47-9766-4FD1-8917-29AE922CB445}" destId="{174BF018-40E9-48AB-92C6-B0F118AAB580}" srcOrd="0" destOrd="0" presId="urn:microsoft.com/office/officeart/2005/8/layout/process5"/>
    <dgm:cxn modelId="{97E9B5AF-D290-445F-A5D4-90BA983415A4}" type="presOf" srcId="{2244A76F-DE63-4348-81FF-27346A5DFE4D}" destId="{AD472E5B-0168-4E0F-A23F-3E6BA9B0B841}" srcOrd="0" destOrd="0" presId="urn:microsoft.com/office/officeart/2005/8/layout/process5"/>
    <dgm:cxn modelId="{6A7AFEB0-5A01-446D-86D1-FD7640833FAB}" type="presOf" srcId="{6553C643-9329-4AE8-BF8D-92C0D43C0AE7}" destId="{C188D38A-8BD2-4196-BFD3-3D7C4221270D}" srcOrd="0" destOrd="0" presId="urn:microsoft.com/office/officeart/2005/8/layout/process5"/>
    <dgm:cxn modelId="{F2DC15C7-D406-4B65-9EE5-829820E3DBD6}" srcId="{AB4E1FEE-0060-43AB-90C9-2CC0E4D07452}" destId="{E488F639-F537-4CC4-8E3E-F5CDA9DEFDB9}" srcOrd="3" destOrd="0" parTransId="{EF3A477D-2F1A-43B3-BB80-788A86741E7A}" sibTransId="{63555F02-8A03-4C30-9E7E-B680EE17EAED}"/>
    <dgm:cxn modelId="{A82B4FC7-F834-49C1-A1F2-E1DA0F60F5AE}" type="presOf" srcId="{FFBADE38-8193-4645-8981-B9C47E9D98E3}" destId="{52E70B45-72FD-4FAE-AC03-3352551D93C3}" srcOrd="0" destOrd="0" presId="urn:microsoft.com/office/officeart/2005/8/layout/process5"/>
    <dgm:cxn modelId="{31149AD6-B850-427C-B1E5-B643A73BA8AB}" type="presOf" srcId="{37E3F2D5-DDF2-4C39-848D-411860B1C755}" destId="{16D2F1F5-B30B-435D-863D-9E07D0420C7B}" srcOrd="0" destOrd="0" presId="urn:microsoft.com/office/officeart/2005/8/layout/process5"/>
    <dgm:cxn modelId="{CAF1B5D6-F2FD-461A-86B3-55B4D26AE8DA}" type="presOf" srcId="{9085D3B2-FB5D-4407-B845-78F0324166E4}" destId="{05BBD9DE-281E-4876-844E-EF29DBC18DC1}" srcOrd="0" destOrd="0" presId="urn:microsoft.com/office/officeart/2005/8/layout/process5"/>
    <dgm:cxn modelId="{2903B0DA-84A1-432C-8FD2-191C5E70DF65}" type="presOf" srcId="{AF164384-B71C-45E3-839D-4E99CF613141}" destId="{706B57AF-B31E-41C7-9396-629DFABD95C8}" srcOrd="0" destOrd="0" presId="urn:microsoft.com/office/officeart/2005/8/layout/process5"/>
    <dgm:cxn modelId="{9E8FF7DA-B258-4277-8503-57D213607B65}" type="presOf" srcId="{99E568C5-3423-4A03-ACA9-14E3F1B1A371}" destId="{C1668FDE-292C-4547-AB76-19C435893B5E}" srcOrd="0" destOrd="0" presId="urn:microsoft.com/office/officeart/2005/8/layout/process5"/>
    <dgm:cxn modelId="{C61107E3-4E52-478F-8959-157731DF37A7}" type="presOf" srcId="{EFE52679-314C-4FC8-8EA6-2DFAC91406A3}" destId="{EC3DE2B5-7E14-4025-92FA-1EB7558F96CA}" srcOrd="0" destOrd="0" presId="urn:microsoft.com/office/officeart/2005/8/layout/process5"/>
    <dgm:cxn modelId="{04DD5BE4-C471-42E0-BE70-DB7A012A5267}" type="presOf" srcId="{1BBC7D9A-1016-417F-A601-E1C3CD90DDA8}" destId="{409AAADC-7714-4F7F-BC62-4B708B90C7C3}" srcOrd="0" destOrd="0" presId="urn:microsoft.com/office/officeart/2005/8/layout/process5"/>
    <dgm:cxn modelId="{79E980EC-3B1B-49B1-A977-B2B8F8718BB6}" type="presOf" srcId="{37E3F2D5-DDF2-4C39-848D-411860B1C755}" destId="{8B678EE6-8475-44EC-91B5-74544DCF4206}" srcOrd="1" destOrd="0" presId="urn:microsoft.com/office/officeart/2005/8/layout/process5"/>
    <dgm:cxn modelId="{996F16F3-6645-4106-A29C-33ED313A4358}" srcId="{AB4E1FEE-0060-43AB-90C9-2CC0E4D07452}" destId="{EFE52679-314C-4FC8-8EA6-2DFAC91406A3}" srcOrd="2" destOrd="0" parTransId="{56BBF1B0-348A-4688-A638-1F6EC311E162}" sibTransId="{E8D13A37-F4B0-44D0-948E-1EB47F6B761B}"/>
    <dgm:cxn modelId="{AF7267F4-C7D5-43B2-B5CE-5DB51B09F206}" srcId="{AB4E1FEE-0060-43AB-90C9-2CC0E4D07452}" destId="{9085D3B2-FB5D-4407-B845-78F0324166E4}" srcOrd="0" destOrd="0" parTransId="{A4AB7CDB-1CF1-4BCB-B5DA-BDBC875E07BF}" sibTransId="{64782D50-6335-4AA2-90E0-F5A90B7742BC}"/>
    <dgm:cxn modelId="{76CEDDF5-C80E-41F7-A1B9-2A91E5635ADA}" type="presOf" srcId="{E8D13A37-F4B0-44D0-948E-1EB47F6B761B}" destId="{CDEC91CF-5A77-41D8-A197-5F1B5EB45CFA}" srcOrd="1" destOrd="0" presId="urn:microsoft.com/office/officeart/2005/8/layout/process5"/>
    <dgm:cxn modelId="{D34FBDD3-6EAB-4981-A2E8-C2AAE1DF0942}" type="presParOf" srcId="{8CEA9F86-60A7-43A4-8350-02C5CEBC61AC}" destId="{05BBD9DE-281E-4876-844E-EF29DBC18DC1}" srcOrd="0" destOrd="0" presId="urn:microsoft.com/office/officeart/2005/8/layout/process5"/>
    <dgm:cxn modelId="{8287CA42-6595-4A13-A4DB-356795F64575}" type="presParOf" srcId="{8CEA9F86-60A7-43A4-8350-02C5CEBC61AC}" destId="{C6DD2282-6374-426F-8F96-9F284C9FA558}" srcOrd="1" destOrd="0" presId="urn:microsoft.com/office/officeart/2005/8/layout/process5"/>
    <dgm:cxn modelId="{DF599298-579E-4236-9D71-970E447BBD63}" type="presParOf" srcId="{C6DD2282-6374-426F-8F96-9F284C9FA558}" destId="{CA26CDC7-C9FA-4763-BFDA-39A27D43E51C}" srcOrd="0" destOrd="0" presId="urn:microsoft.com/office/officeart/2005/8/layout/process5"/>
    <dgm:cxn modelId="{7504A6A2-1B41-4485-9464-F9A703DA49C3}" type="presParOf" srcId="{8CEA9F86-60A7-43A4-8350-02C5CEBC61AC}" destId="{C188D38A-8BD2-4196-BFD3-3D7C4221270D}" srcOrd="2" destOrd="0" presId="urn:microsoft.com/office/officeart/2005/8/layout/process5"/>
    <dgm:cxn modelId="{0BB7B0D8-887A-4D91-BA45-1EE4F11BAC8D}" type="presParOf" srcId="{8CEA9F86-60A7-43A4-8350-02C5CEBC61AC}" destId="{16D2F1F5-B30B-435D-863D-9E07D0420C7B}" srcOrd="3" destOrd="0" presId="urn:microsoft.com/office/officeart/2005/8/layout/process5"/>
    <dgm:cxn modelId="{50FFD969-4555-4E54-8302-EE29D9C537B9}" type="presParOf" srcId="{16D2F1F5-B30B-435D-863D-9E07D0420C7B}" destId="{8B678EE6-8475-44EC-91B5-74544DCF4206}" srcOrd="0" destOrd="0" presId="urn:microsoft.com/office/officeart/2005/8/layout/process5"/>
    <dgm:cxn modelId="{09E298B3-B092-47BF-ABA0-5068534286DF}" type="presParOf" srcId="{8CEA9F86-60A7-43A4-8350-02C5CEBC61AC}" destId="{EC3DE2B5-7E14-4025-92FA-1EB7558F96CA}" srcOrd="4" destOrd="0" presId="urn:microsoft.com/office/officeart/2005/8/layout/process5"/>
    <dgm:cxn modelId="{F8340420-D915-4000-B978-E332498D6FF4}" type="presParOf" srcId="{8CEA9F86-60A7-43A4-8350-02C5CEBC61AC}" destId="{19D10C1D-A24C-45B4-B3C9-31E443BE7F1E}" srcOrd="5" destOrd="0" presId="urn:microsoft.com/office/officeart/2005/8/layout/process5"/>
    <dgm:cxn modelId="{6BEA4E4A-FEBC-46A8-BE9E-4229225A7A17}" type="presParOf" srcId="{19D10C1D-A24C-45B4-B3C9-31E443BE7F1E}" destId="{CDEC91CF-5A77-41D8-A197-5F1B5EB45CFA}" srcOrd="0" destOrd="0" presId="urn:microsoft.com/office/officeart/2005/8/layout/process5"/>
    <dgm:cxn modelId="{C843D992-653A-4062-8D8D-AB88F78FA14B}" type="presParOf" srcId="{8CEA9F86-60A7-43A4-8350-02C5CEBC61AC}" destId="{9F5BB1F3-45F2-4C5E-87BE-E1DFFBF23E28}" srcOrd="6" destOrd="0" presId="urn:microsoft.com/office/officeart/2005/8/layout/process5"/>
    <dgm:cxn modelId="{7043F6D8-A613-4F48-B3F2-D4906FA61EB2}" type="presParOf" srcId="{8CEA9F86-60A7-43A4-8350-02C5CEBC61AC}" destId="{7D12A58F-D0D5-4F53-A32E-2D3E516838FF}" srcOrd="7" destOrd="0" presId="urn:microsoft.com/office/officeart/2005/8/layout/process5"/>
    <dgm:cxn modelId="{F68DCD45-F7A1-46BA-AA5D-0B8CB0A1BD63}" type="presParOf" srcId="{7D12A58F-D0D5-4F53-A32E-2D3E516838FF}" destId="{5DCCABC6-C9CB-4C13-AF2D-004740C205D7}" srcOrd="0" destOrd="0" presId="urn:microsoft.com/office/officeart/2005/8/layout/process5"/>
    <dgm:cxn modelId="{400F3626-7C4A-494C-8517-DBF2C427A2D6}" type="presParOf" srcId="{8CEA9F86-60A7-43A4-8350-02C5CEBC61AC}" destId="{174BF018-40E9-48AB-92C6-B0F118AAB580}" srcOrd="8" destOrd="0" presId="urn:microsoft.com/office/officeart/2005/8/layout/process5"/>
    <dgm:cxn modelId="{FD4CFDBA-932D-4665-9FB6-C60C1D7E3C52}" type="presParOf" srcId="{8CEA9F86-60A7-43A4-8350-02C5CEBC61AC}" destId="{706B57AF-B31E-41C7-9396-629DFABD95C8}" srcOrd="9" destOrd="0" presId="urn:microsoft.com/office/officeart/2005/8/layout/process5"/>
    <dgm:cxn modelId="{41810ABE-70A3-4C3B-88D5-3E549E0392AB}" type="presParOf" srcId="{706B57AF-B31E-41C7-9396-629DFABD95C8}" destId="{3B91D333-1EB9-4942-9C5E-297821076212}" srcOrd="0" destOrd="0" presId="urn:microsoft.com/office/officeart/2005/8/layout/process5"/>
    <dgm:cxn modelId="{89B3114C-9E0E-4107-891D-3D167F1F9C05}" type="presParOf" srcId="{8CEA9F86-60A7-43A4-8350-02C5CEBC61AC}" destId="{52E70B45-72FD-4FAE-AC03-3352551D93C3}" srcOrd="10" destOrd="0" presId="urn:microsoft.com/office/officeart/2005/8/layout/process5"/>
    <dgm:cxn modelId="{0851408F-156C-4BDF-9320-1CC8F27DBC4D}" type="presParOf" srcId="{8CEA9F86-60A7-43A4-8350-02C5CEBC61AC}" destId="{C1668FDE-292C-4547-AB76-19C435893B5E}" srcOrd="11" destOrd="0" presId="urn:microsoft.com/office/officeart/2005/8/layout/process5"/>
    <dgm:cxn modelId="{DDCB4B10-CA84-4AD1-9747-5EA3486A7E60}" type="presParOf" srcId="{C1668FDE-292C-4547-AB76-19C435893B5E}" destId="{653FE3D6-60C2-422F-ADF5-3A16AFA73EFF}" srcOrd="0" destOrd="0" presId="urn:microsoft.com/office/officeart/2005/8/layout/process5"/>
    <dgm:cxn modelId="{F42B862E-67CE-4B64-90D7-1917B581FB79}" type="presParOf" srcId="{8CEA9F86-60A7-43A4-8350-02C5CEBC61AC}" destId="{8ED39A71-C383-4FD2-B1D1-AF71E380EEDD}" srcOrd="12" destOrd="0" presId="urn:microsoft.com/office/officeart/2005/8/layout/process5"/>
    <dgm:cxn modelId="{18E5279A-6904-484C-86F0-BC62A49587A3}" type="presParOf" srcId="{8CEA9F86-60A7-43A4-8350-02C5CEBC61AC}" destId="{3F0DBD7D-1037-4C04-99EC-DD5313147A12}" srcOrd="13" destOrd="0" presId="urn:microsoft.com/office/officeart/2005/8/layout/process5"/>
    <dgm:cxn modelId="{2519C90D-9EBB-4596-B2DF-C825E341220D}" type="presParOf" srcId="{3F0DBD7D-1037-4C04-99EC-DD5313147A12}" destId="{76760202-D3C1-404E-9391-3152C3D15A48}" srcOrd="0" destOrd="0" presId="urn:microsoft.com/office/officeart/2005/8/layout/process5"/>
    <dgm:cxn modelId="{7600875C-6A04-4C5B-93E7-70F396B90CCA}" type="presParOf" srcId="{8CEA9F86-60A7-43A4-8350-02C5CEBC61AC}" destId="{01650669-48A8-4307-A77E-3DBAB076221D}" srcOrd="14" destOrd="0" presId="urn:microsoft.com/office/officeart/2005/8/layout/process5"/>
    <dgm:cxn modelId="{70597F2E-7804-49C5-AC5B-93202A288DA2}" type="presParOf" srcId="{8CEA9F86-60A7-43A4-8350-02C5CEBC61AC}" destId="{AD472E5B-0168-4E0F-A23F-3E6BA9B0B841}" srcOrd="15" destOrd="0" presId="urn:microsoft.com/office/officeart/2005/8/layout/process5"/>
    <dgm:cxn modelId="{49843CC3-211D-4548-AB27-82F9444ABFF5}" type="presParOf" srcId="{AD472E5B-0168-4E0F-A23F-3E6BA9B0B841}" destId="{5E1AD170-BAB7-47AB-BA68-696C7891A403}" srcOrd="0" destOrd="0" presId="urn:microsoft.com/office/officeart/2005/8/layout/process5"/>
    <dgm:cxn modelId="{03B5436C-C3B4-41D2-B6F9-2EC852C15249}" type="presParOf" srcId="{8CEA9F86-60A7-43A4-8350-02C5CEBC61AC}" destId="{409AAADC-7714-4F7F-BC62-4B708B90C7C3}" srcOrd="1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BBD9DE-281E-4876-844E-EF29DBC18DC1}">
      <dsp:nvSpPr>
        <dsp:cNvPr id="0" name=""/>
        <dsp:cNvSpPr/>
      </dsp:nvSpPr>
      <dsp:spPr>
        <a:xfrm>
          <a:off x="310861" y="573"/>
          <a:ext cx="1398516" cy="839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KICKOFF MEETING</a:t>
          </a:r>
        </a:p>
      </dsp:txBody>
      <dsp:txXfrm>
        <a:off x="335438" y="25150"/>
        <a:ext cx="1349362" cy="789955"/>
      </dsp:txXfrm>
    </dsp:sp>
    <dsp:sp modelId="{C6DD2282-6374-426F-8F96-9F284C9FA558}">
      <dsp:nvSpPr>
        <dsp:cNvPr id="0" name=""/>
        <dsp:cNvSpPr/>
      </dsp:nvSpPr>
      <dsp:spPr>
        <a:xfrm>
          <a:off x="1832447" y="246712"/>
          <a:ext cx="296485" cy="3468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 dirty="0"/>
        </a:p>
      </dsp:txBody>
      <dsp:txXfrm>
        <a:off x="1832447" y="316078"/>
        <a:ext cx="207540" cy="208100"/>
      </dsp:txXfrm>
    </dsp:sp>
    <dsp:sp modelId="{C188D38A-8BD2-4196-BFD3-3D7C4221270D}">
      <dsp:nvSpPr>
        <dsp:cNvPr id="0" name=""/>
        <dsp:cNvSpPr/>
      </dsp:nvSpPr>
      <dsp:spPr>
        <a:xfrm>
          <a:off x="2268784" y="573"/>
          <a:ext cx="1398516" cy="839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OVERVIEWS &amp; WORKSHOPS</a:t>
          </a:r>
          <a:endParaRPr lang="en-US" sz="1200" b="1" kern="1200" dirty="0"/>
        </a:p>
      </dsp:txBody>
      <dsp:txXfrm>
        <a:off x="2293361" y="25150"/>
        <a:ext cx="1349362" cy="789955"/>
      </dsp:txXfrm>
    </dsp:sp>
    <dsp:sp modelId="{16D2F1F5-B30B-435D-863D-9E07D0420C7B}">
      <dsp:nvSpPr>
        <dsp:cNvPr id="0" name=""/>
        <dsp:cNvSpPr/>
      </dsp:nvSpPr>
      <dsp:spPr>
        <a:xfrm>
          <a:off x="3790370" y="246712"/>
          <a:ext cx="296485" cy="3468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 dirty="0"/>
        </a:p>
      </dsp:txBody>
      <dsp:txXfrm>
        <a:off x="3790370" y="316078"/>
        <a:ext cx="207540" cy="208100"/>
      </dsp:txXfrm>
    </dsp:sp>
    <dsp:sp modelId="{EC3DE2B5-7E14-4025-92FA-1EB7558F96CA}">
      <dsp:nvSpPr>
        <dsp:cNvPr id="0" name=""/>
        <dsp:cNvSpPr/>
      </dsp:nvSpPr>
      <dsp:spPr>
        <a:xfrm>
          <a:off x="4226707" y="573"/>
          <a:ext cx="1398516" cy="839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SYSTEM CONFIG. &amp; CONVERSION ORIENTATION</a:t>
          </a:r>
        </a:p>
      </dsp:txBody>
      <dsp:txXfrm>
        <a:off x="4251284" y="25150"/>
        <a:ext cx="1349362" cy="789955"/>
      </dsp:txXfrm>
    </dsp:sp>
    <dsp:sp modelId="{19D10C1D-A24C-45B4-B3C9-31E443BE7F1E}">
      <dsp:nvSpPr>
        <dsp:cNvPr id="0" name=""/>
        <dsp:cNvSpPr/>
      </dsp:nvSpPr>
      <dsp:spPr>
        <a:xfrm rot="5400000">
          <a:off x="4777723" y="937579"/>
          <a:ext cx="296485" cy="3468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 dirty="0"/>
        </a:p>
      </dsp:txBody>
      <dsp:txXfrm rot="-5400000">
        <a:off x="4821916" y="962753"/>
        <a:ext cx="208100" cy="207540"/>
      </dsp:txXfrm>
    </dsp:sp>
    <dsp:sp modelId="{9F5BB1F3-45F2-4C5E-87BE-E1DFFBF23E28}">
      <dsp:nvSpPr>
        <dsp:cNvPr id="0" name=""/>
        <dsp:cNvSpPr/>
      </dsp:nvSpPr>
      <dsp:spPr>
        <a:xfrm>
          <a:off x="4226707" y="1399090"/>
          <a:ext cx="1398516" cy="839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TRAINING FAM &amp; HR/PY</a:t>
          </a:r>
        </a:p>
      </dsp:txBody>
      <dsp:txXfrm>
        <a:off x="4251284" y="1423667"/>
        <a:ext cx="1349362" cy="789955"/>
      </dsp:txXfrm>
    </dsp:sp>
    <dsp:sp modelId="{7D12A58F-D0D5-4F53-A32E-2D3E516838FF}">
      <dsp:nvSpPr>
        <dsp:cNvPr id="0" name=""/>
        <dsp:cNvSpPr/>
      </dsp:nvSpPr>
      <dsp:spPr>
        <a:xfrm rot="10800000">
          <a:off x="3807152" y="1645228"/>
          <a:ext cx="296485" cy="3468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 dirty="0"/>
        </a:p>
      </dsp:txBody>
      <dsp:txXfrm rot="10800000">
        <a:off x="3896097" y="1714594"/>
        <a:ext cx="207540" cy="208100"/>
      </dsp:txXfrm>
    </dsp:sp>
    <dsp:sp modelId="{174BF018-40E9-48AB-92C6-B0F118AAB580}">
      <dsp:nvSpPr>
        <dsp:cNvPr id="0" name=""/>
        <dsp:cNvSpPr/>
      </dsp:nvSpPr>
      <dsp:spPr>
        <a:xfrm>
          <a:off x="2268784" y="1399090"/>
          <a:ext cx="1398516" cy="839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PAYROLL PARALLEL AND CLIENT TESTING</a:t>
          </a:r>
        </a:p>
      </dsp:txBody>
      <dsp:txXfrm>
        <a:off x="2293361" y="1423667"/>
        <a:ext cx="1349362" cy="789955"/>
      </dsp:txXfrm>
    </dsp:sp>
    <dsp:sp modelId="{706B57AF-B31E-41C7-9396-629DFABD95C8}">
      <dsp:nvSpPr>
        <dsp:cNvPr id="0" name=""/>
        <dsp:cNvSpPr/>
      </dsp:nvSpPr>
      <dsp:spPr>
        <a:xfrm rot="10800000">
          <a:off x="1849229" y="1645228"/>
          <a:ext cx="296485" cy="3468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 dirty="0"/>
        </a:p>
      </dsp:txBody>
      <dsp:txXfrm rot="10800000">
        <a:off x="1938174" y="1714594"/>
        <a:ext cx="207540" cy="208100"/>
      </dsp:txXfrm>
    </dsp:sp>
    <dsp:sp modelId="{52E70B45-72FD-4FAE-AC03-3352551D93C3}">
      <dsp:nvSpPr>
        <dsp:cNvPr id="0" name=""/>
        <dsp:cNvSpPr/>
      </dsp:nvSpPr>
      <dsp:spPr>
        <a:xfrm>
          <a:off x="310861" y="1399090"/>
          <a:ext cx="1398516" cy="839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SUBMIT CLIENT CHECKLIST</a:t>
          </a:r>
        </a:p>
      </dsp:txBody>
      <dsp:txXfrm>
        <a:off x="335438" y="1423667"/>
        <a:ext cx="1349362" cy="789955"/>
      </dsp:txXfrm>
    </dsp:sp>
    <dsp:sp modelId="{C1668FDE-292C-4547-AB76-19C435893B5E}">
      <dsp:nvSpPr>
        <dsp:cNvPr id="0" name=""/>
        <dsp:cNvSpPr/>
      </dsp:nvSpPr>
      <dsp:spPr>
        <a:xfrm rot="5400000">
          <a:off x="861877" y="2336096"/>
          <a:ext cx="296485" cy="3468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 dirty="0"/>
        </a:p>
      </dsp:txBody>
      <dsp:txXfrm rot="-5400000">
        <a:off x="906070" y="2361270"/>
        <a:ext cx="208100" cy="207540"/>
      </dsp:txXfrm>
    </dsp:sp>
    <dsp:sp modelId="{8ED39A71-C383-4FD2-B1D1-AF71E380EEDD}">
      <dsp:nvSpPr>
        <dsp:cNvPr id="0" name=""/>
        <dsp:cNvSpPr/>
      </dsp:nvSpPr>
      <dsp:spPr>
        <a:xfrm>
          <a:off x="310861" y="2797606"/>
          <a:ext cx="1398516" cy="839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LIVE CUTOVER</a:t>
          </a:r>
          <a:endParaRPr lang="en-US" sz="1200" b="1" kern="1200" dirty="0"/>
        </a:p>
      </dsp:txBody>
      <dsp:txXfrm>
        <a:off x="335438" y="2822183"/>
        <a:ext cx="1349362" cy="789955"/>
      </dsp:txXfrm>
    </dsp:sp>
    <dsp:sp modelId="{3F0DBD7D-1037-4C04-99EC-DD5313147A12}">
      <dsp:nvSpPr>
        <dsp:cNvPr id="0" name=""/>
        <dsp:cNvSpPr/>
      </dsp:nvSpPr>
      <dsp:spPr>
        <a:xfrm>
          <a:off x="1832447" y="3043745"/>
          <a:ext cx="296485" cy="3468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 dirty="0"/>
        </a:p>
      </dsp:txBody>
      <dsp:txXfrm>
        <a:off x="1832447" y="3113111"/>
        <a:ext cx="207540" cy="208100"/>
      </dsp:txXfrm>
    </dsp:sp>
    <dsp:sp modelId="{01650669-48A8-4307-A77E-3DBAB076221D}">
      <dsp:nvSpPr>
        <dsp:cNvPr id="0" name=""/>
        <dsp:cNvSpPr/>
      </dsp:nvSpPr>
      <dsp:spPr>
        <a:xfrm>
          <a:off x="2268784" y="2797606"/>
          <a:ext cx="1398516" cy="839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/>
            <a:t>PROJECT 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/>
            <a:t>REVIEW &amp;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/>
            <a:t>CLOSING</a:t>
          </a:r>
          <a:endParaRPr lang="en-US" sz="1300" b="1" kern="1200" dirty="0"/>
        </a:p>
      </dsp:txBody>
      <dsp:txXfrm>
        <a:off x="2293361" y="2822183"/>
        <a:ext cx="1349362" cy="789955"/>
      </dsp:txXfrm>
    </dsp:sp>
    <dsp:sp modelId="{AD472E5B-0168-4E0F-A23F-3E6BA9B0B841}">
      <dsp:nvSpPr>
        <dsp:cNvPr id="0" name=""/>
        <dsp:cNvSpPr/>
      </dsp:nvSpPr>
      <dsp:spPr>
        <a:xfrm>
          <a:off x="3790370" y="3043745"/>
          <a:ext cx="296485" cy="3468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3790370" y="3113111"/>
        <a:ext cx="207540" cy="208100"/>
      </dsp:txXfrm>
    </dsp:sp>
    <dsp:sp modelId="{409AAADC-7714-4F7F-BC62-4B708B90C7C3}">
      <dsp:nvSpPr>
        <dsp:cNvPr id="0" name=""/>
        <dsp:cNvSpPr/>
      </dsp:nvSpPr>
      <dsp:spPr>
        <a:xfrm>
          <a:off x="4226707" y="2797606"/>
          <a:ext cx="1398516" cy="839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/>
            <a:t>NEXT 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/>
            <a:t>PHASE</a:t>
          </a:r>
          <a:endParaRPr lang="en-US" sz="1300" b="1" kern="1200" dirty="0"/>
        </a:p>
      </dsp:txBody>
      <dsp:txXfrm>
        <a:off x="4251284" y="2822183"/>
        <a:ext cx="1349362" cy="7899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89B35-BB4B-094B-983C-B054783408CB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D69B0-96F9-6346-8DFD-5E9E077478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033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Debbie info.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D69B0-96F9-6346-8DFD-5E9E0774785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665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Highlight Accelerated Round 1 Implementation at 4 months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D69B0-96F9-6346-8DFD-5E9E0774785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105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042D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2973949" y="312743"/>
            <a:ext cx="5938967" cy="305594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54202" y="2421522"/>
            <a:ext cx="44654" cy="22338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0123" y="2805749"/>
            <a:ext cx="1580748" cy="119817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2973949" y="3842267"/>
            <a:ext cx="5938967" cy="239471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  <a:lvl2pPr marL="7175" indent="0">
              <a:tabLst/>
              <a:defRPr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2pPr>
            <a:lvl3pPr>
              <a:defRPr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3pPr>
            <a:lvl4pPr>
              <a:defRPr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4pPr>
            <a:lvl5pPr>
              <a:defRPr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6914880" y="6436890"/>
            <a:ext cx="2057400" cy="365125"/>
          </a:xfrm>
          <a:prstGeom prst="rect">
            <a:avLst/>
          </a:prstGeom>
        </p:spPr>
        <p:txBody>
          <a:bodyPr/>
          <a:lstStyle/>
          <a:p>
            <a:fld id="{BD20C49A-34C5-6443-8FDF-574C5A7E01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746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rgbClr val="E148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9625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rgbClr val="7DB5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53745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H) 1LH 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7012" y="85739"/>
            <a:ext cx="8610338" cy="805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287012" y="1011714"/>
            <a:ext cx="8610338" cy="52729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/>
            </a:lvl1pPr>
            <a:lvl2pPr marL="593055" indent="-285750">
              <a:buFont typeface="Courier New" panose="02070309020205020404" pitchFamily="49" charset="0"/>
              <a:buChar char="o"/>
              <a:defRPr/>
            </a:lvl2pPr>
            <a:lvl3pPr marL="900361" indent="-285750">
              <a:buFont typeface="Wingdings" panose="05000000000000000000" pitchFamily="2" charset="2"/>
              <a:buChar char="§"/>
              <a:defRPr/>
            </a:lvl3pPr>
            <a:lvl4pPr marL="1207666" indent="-285750">
              <a:buFont typeface="Verdana" panose="020B0604030504040204" pitchFamily="34" charset="0"/>
              <a:buChar char="­"/>
              <a:defRPr/>
            </a:lvl4pPr>
            <a:lvl5pPr marL="1514972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6430379"/>
            <a:ext cx="9184361" cy="42869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11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87511"/>
            <a:ext cx="9184361" cy="42869"/>
          </a:xfrm>
          <a:prstGeom prst="rect">
            <a:avLst/>
          </a:prstGeom>
        </p:spPr>
      </p:pic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14880" y="643689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fld id="{BD20C49A-34C5-6443-8FDF-574C5A7E01B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25" y="6489609"/>
            <a:ext cx="1551021" cy="29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268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7050" y="6356350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8BEE72A8-7FBA-C843-AE44-D23D4ED909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983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osing 1">
    <p:bg>
      <p:bgPr>
        <a:solidFill>
          <a:srgbClr val="042D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744" y="2319596"/>
            <a:ext cx="8544513" cy="1554288"/>
          </a:xfrm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93950" y="659231"/>
            <a:ext cx="1556099" cy="11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01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2">
    <p:bg>
      <p:bgPr>
        <a:solidFill>
          <a:srgbClr val="042D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811886"/>
            <a:ext cx="6400800" cy="123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051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osing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601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UGK12 conten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1020384" y="543208"/>
            <a:ext cx="7666415" cy="712043"/>
          </a:xfrm>
          <a:prstGeom prst="rect">
            <a:avLst/>
          </a:prstGeom>
        </p:spPr>
        <p:txBody>
          <a:bodyPr vert="horz"/>
          <a:lstStyle>
            <a:lvl1pPr algn="l">
              <a:defRPr sz="400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1020763" y="1512888"/>
            <a:ext cx="7666037" cy="38671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>
                <a:solidFill>
                  <a:srgbClr val="005C96"/>
                </a:solidFill>
                <a:latin typeface="Arial"/>
                <a:cs typeface="Arial"/>
              </a:defRPr>
            </a:lvl1pPr>
            <a:lvl2pPr marL="742950" indent="-285750">
              <a:buFont typeface="Wingdings" charset="2"/>
              <a:buChar char="ü"/>
              <a:defRPr sz="2000">
                <a:latin typeface="Arial"/>
                <a:cs typeface="Arial"/>
              </a:defRPr>
            </a:lvl2pPr>
            <a:lvl3pPr>
              <a:defRPr sz="18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47905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7"/>
          <p:cNvSpPr>
            <a:spLocks noGrp="1"/>
          </p:cNvSpPr>
          <p:nvPr>
            <p:ph type="title"/>
          </p:nvPr>
        </p:nvSpPr>
        <p:spPr>
          <a:xfrm>
            <a:off x="0" y="2422525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91016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F5A8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63947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42D4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26154" y="300084"/>
            <a:ext cx="6292722" cy="3108576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6154" y="3998787"/>
            <a:ext cx="6292722" cy="2178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448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3" r:id="rId2"/>
    <p:sldLayoutId id="2147483692" r:id="rId3"/>
    <p:sldLayoutId id="2147483685" r:id="rId4"/>
    <p:sldLayoutId id="2147483663" r:id="rId5"/>
    <p:sldLayoutId id="2147483683" r:id="rId6"/>
    <p:sldLayoutId id="2147483693" r:id="rId7"/>
  </p:sldLayoutIdLst>
  <p:hf hdr="0" ftr="0" dt="0"/>
  <p:txStyles>
    <p:titleStyle>
      <a:lvl1pPr algn="l" defTabSz="614611" rtl="0" eaLnBrk="1" latinLnBrk="0" hangingPunct="1">
        <a:lnSpc>
          <a:spcPct val="90000"/>
        </a:lnSpc>
        <a:spcBef>
          <a:spcPct val="0"/>
        </a:spcBef>
        <a:buNone/>
        <a:defRPr sz="3443" b="1" i="0" kern="1200" spc="0">
          <a:solidFill>
            <a:schemeClr val="tx1"/>
          </a:solidFill>
          <a:latin typeface="Verdana" charset="0"/>
          <a:ea typeface="Verdana" charset="0"/>
          <a:cs typeface="Verdana" charset="0"/>
        </a:defRPr>
      </a:lvl1pPr>
    </p:titleStyle>
    <p:bodyStyle>
      <a:lvl1pPr marL="0" indent="0" algn="l" defTabSz="614611" rtl="0" eaLnBrk="1" latinLnBrk="0" hangingPunct="1">
        <a:lnSpc>
          <a:spcPct val="90000"/>
        </a:lnSpc>
        <a:spcBef>
          <a:spcPts val="673"/>
        </a:spcBef>
        <a:buFont typeface="Arial" panose="020B0604020202020204" pitchFamily="34" charset="0"/>
        <a:buNone/>
        <a:defRPr sz="1620" b="1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1pPr>
      <a:lvl2pPr marL="307305" indent="0" algn="l" defTabSz="614611" rtl="0" eaLnBrk="1" latinLnBrk="0" hangingPunct="1">
        <a:lnSpc>
          <a:spcPct val="90000"/>
        </a:lnSpc>
        <a:spcBef>
          <a:spcPts val="336"/>
        </a:spcBef>
        <a:buFont typeface="Arial" charset="0"/>
        <a:buNone/>
        <a:defRPr sz="1620" b="0" i="1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2pPr>
      <a:lvl3pPr marL="614611" indent="0" algn="l" defTabSz="614611" rtl="0" eaLnBrk="1" latinLnBrk="0" hangingPunct="1">
        <a:lnSpc>
          <a:spcPct val="90000"/>
        </a:lnSpc>
        <a:spcBef>
          <a:spcPts val="336"/>
        </a:spcBef>
        <a:buFont typeface="Arial" panose="020B0604020202020204" pitchFamily="34" charset="0"/>
        <a:buNone/>
        <a:defRPr sz="1344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3pPr>
      <a:lvl4pPr marL="921916" indent="0" algn="l" defTabSz="614611" rtl="0" eaLnBrk="1" latinLnBrk="0" hangingPunct="1">
        <a:lnSpc>
          <a:spcPct val="90000"/>
        </a:lnSpc>
        <a:spcBef>
          <a:spcPts val="336"/>
        </a:spcBef>
        <a:buFont typeface="Arial" panose="020B0604020202020204" pitchFamily="34" charset="0"/>
        <a:buNone/>
        <a:defRPr sz="121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4pPr>
      <a:lvl5pPr marL="1229222" indent="0" algn="l" defTabSz="614611" rtl="0" eaLnBrk="1" latinLnBrk="0" hangingPunct="1">
        <a:lnSpc>
          <a:spcPct val="90000"/>
        </a:lnSpc>
        <a:spcBef>
          <a:spcPts val="336"/>
        </a:spcBef>
        <a:buFont typeface="Arial" panose="020B0604020202020204" pitchFamily="34" charset="0"/>
        <a:buNone/>
        <a:defRPr sz="121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5pPr>
      <a:lvl6pPr marL="1690180" indent="-153653" algn="l" defTabSz="614611" rtl="0" eaLnBrk="1" latinLnBrk="0" hangingPunct="1">
        <a:lnSpc>
          <a:spcPct val="90000"/>
        </a:lnSpc>
        <a:spcBef>
          <a:spcPts val="336"/>
        </a:spcBef>
        <a:buFont typeface="Arial" panose="020B0604020202020204" pitchFamily="34" charset="0"/>
        <a:buChar char="•"/>
        <a:defRPr sz="1210" kern="1200">
          <a:solidFill>
            <a:schemeClr val="tx1"/>
          </a:solidFill>
          <a:latin typeface="+mn-lt"/>
          <a:ea typeface="+mn-ea"/>
          <a:cs typeface="+mn-cs"/>
        </a:defRPr>
      </a:lvl6pPr>
      <a:lvl7pPr marL="1997485" indent="-153653" algn="l" defTabSz="614611" rtl="0" eaLnBrk="1" latinLnBrk="0" hangingPunct="1">
        <a:lnSpc>
          <a:spcPct val="90000"/>
        </a:lnSpc>
        <a:spcBef>
          <a:spcPts val="336"/>
        </a:spcBef>
        <a:buFont typeface="Arial" panose="020B0604020202020204" pitchFamily="34" charset="0"/>
        <a:buChar char="•"/>
        <a:defRPr sz="1210" kern="1200">
          <a:solidFill>
            <a:schemeClr val="tx1"/>
          </a:solidFill>
          <a:latin typeface="+mn-lt"/>
          <a:ea typeface="+mn-ea"/>
          <a:cs typeface="+mn-cs"/>
        </a:defRPr>
      </a:lvl7pPr>
      <a:lvl8pPr marL="2304791" indent="-153653" algn="l" defTabSz="614611" rtl="0" eaLnBrk="1" latinLnBrk="0" hangingPunct="1">
        <a:lnSpc>
          <a:spcPct val="90000"/>
        </a:lnSpc>
        <a:spcBef>
          <a:spcPts val="336"/>
        </a:spcBef>
        <a:buFont typeface="Arial" panose="020B0604020202020204" pitchFamily="34" charset="0"/>
        <a:buChar char="•"/>
        <a:defRPr sz="1210" kern="1200">
          <a:solidFill>
            <a:schemeClr val="tx1"/>
          </a:solidFill>
          <a:latin typeface="+mn-lt"/>
          <a:ea typeface="+mn-ea"/>
          <a:cs typeface="+mn-cs"/>
        </a:defRPr>
      </a:lvl8pPr>
      <a:lvl9pPr marL="2612096" indent="-153653" algn="l" defTabSz="614611" rtl="0" eaLnBrk="1" latinLnBrk="0" hangingPunct="1">
        <a:lnSpc>
          <a:spcPct val="90000"/>
        </a:lnSpc>
        <a:spcBef>
          <a:spcPts val="336"/>
        </a:spcBef>
        <a:buFont typeface="Arial" panose="020B0604020202020204" pitchFamily="34" charset="0"/>
        <a:buChar char="•"/>
        <a:defRPr sz="121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4611" rtl="0" eaLnBrk="1" latinLnBrk="0" hangingPunct="1">
        <a:defRPr sz="1210" kern="1200">
          <a:solidFill>
            <a:schemeClr val="tx1"/>
          </a:solidFill>
          <a:latin typeface="+mn-lt"/>
          <a:ea typeface="+mn-ea"/>
          <a:cs typeface="+mn-cs"/>
        </a:defRPr>
      </a:lvl1pPr>
      <a:lvl2pPr marL="307305" algn="l" defTabSz="614611" rtl="0" eaLnBrk="1" latinLnBrk="0" hangingPunct="1">
        <a:defRPr sz="1210" kern="1200">
          <a:solidFill>
            <a:schemeClr val="tx1"/>
          </a:solidFill>
          <a:latin typeface="+mn-lt"/>
          <a:ea typeface="+mn-ea"/>
          <a:cs typeface="+mn-cs"/>
        </a:defRPr>
      </a:lvl2pPr>
      <a:lvl3pPr marL="614611" algn="l" defTabSz="614611" rtl="0" eaLnBrk="1" latinLnBrk="0" hangingPunct="1">
        <a:defRPr sz="1210" kern="1200">
          <a:solidFill>
            <a:schemeClr val="tx1"/>
          </a:solidFill>
          <a:latin typeface="+mn-lt"/>
          <a:ea typeface="+mn-ea"/>
          <a:cs typeface="+mn-cs"/>
        </a:defRPr>
      </a:lvl3pPr>
      <a:lvl4pPr marL="921916" algn="l" defTabSz="614611" rtl="0" eaLnBrk="1" latinLnBrk="0" hangingPunct="1">
        <a:defRPr sz="1210" kern="1200">
          <a:solidFill>
            <a:schemeClr val="tx1"/>
          </a:solidFill>
          <a:latin typeface="+mn-lt"/>
          <a:ea typeface="+mn-ea"/>
          <a:cs typeface="+mn-cs"/>
        </a:defRPr>
      </a:lvl4pPr>
      <a:lvl5pPr marL="1229222" algn="l" defTabSz="614611" rtl="0" eaLnBrk="1" latinLnBrk="0" hangingPunct="1">
        <a:defRPr sz="1210" kern="1200">
          <a:solidFill>
            <a:schemeClr val="tx1"/>
          </a:solidFill>
          <a:latin typeface="+mn-lt"/>
          <a:ea typeface="+mn-ea"/>
          <a:cs typeface="+mn-cs"/>
        </a:defRPr>
      </a:lvl5pPr>
      <a:lvl6pPr marL="1536527" algn="l" defTabSz="614611" rtl="0" eaLnBrk="1" latinLnBrk="0" hangingPunct="1">
        <a:defRPr sz="1210" kern="1200">
          <a:solidFill>
            <a:schemeClr val="tx1"/>
          </a:solidFill>
          <a:latin typeface="+mn-lt"/>
          <a:ea typeface="+mn-ea"/>
          <a:cs typeface="+mn-cs"/>
        </a:defRPr>
      </a:lvl6pPr>
      <a:lvl7pPr marL="1843832" algn="l" defTabSz="614611" rtl="0" eaLnBrk="1" latinLnBrk="0" hangingPunct="1">
        <a:defRPr sz="1210" kern="1200">
          <a:solidFill>
            <a:schemeClr val="tx1"/>
          </a:solidFill>
          <a:latin typeface="+mn-lt"/>
          <a:ea typeface="+mn-ea"/>
          <a:cs typeface="+mn-cs"/>
        </a:defRPr>
      </a:lvl7pPr>
      <a:lvl8pPr marL="2151137" algn="l" defTabSz="614611" rtl="0" eaLnBrk="1" latinLnBrk="0" hangingPunct="1">
        <a:defRPr sz="1210" kern="1200">
          <a:solidFill>
            <a:schemeClr val="tx1"/>
          </a:solidFill>
          <a:latin typeface="+mn-lt"/>
          <a:ea typeface="+mn-ea"/>
          <a:cs typeface="+mn-cs"/>
        </a:defRPr>
      </a:lvl8pPr>
      <a:lvl9pPr marL="2458443" algn="l" defTabSz="614611" rtl="0" eaLnBrk="1" latinLnBrk="0" hangingPunct="1">
        <a:defRPr sz="121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2BA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6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450" y="304800"/>
            <a:ext cx="4627436" cy="6267450"/>
          </a:xfrm>
          <a:prstGeom prst="rect">
            <a:avLst/>
          </a:prstGeom>
        </p:spPr>
      </p:pic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0" y="2422525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2761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bg1"/>
          </a:solidFill>
          <a:latin typeface="Verdana" charset="0"/>
          <a:ea typeface="Verdana" charset="0"/>
          <a:cs typeface="Verdan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26.png"/><Relationship Id="rId7" Type="http://schemas.openxmlformats.org/officeDocument/2006/relationships/image" Target="../media/image2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3.emf"/><Relationship Id="rId10" Type="http://schemas.openxmlformats.org/officeDocument/2006/relationships/image" Target="../media/image8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2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ducation.vermont.gov/vermont-schools/school-finance/uniform-chart-accounts" TargetMode="External"/><Relationship Id="rId7" Type="http://schemas.openxmlformats.org/officeDocument/2006/relationships/image" Target="../media/image8.png"/><Relationship Id="rId2" Type="http://schemas.openxmlformats.org/officeDocument/2006/relationships/hyperlink" Target="mailto:aoe.ssddms@vermont.gov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hyperlink" Target="https://csforum.plus.powerschool.com/" TargetMode="External"/><Relationship Id="rId4" Type="http://schemas.openxmlformats.org/officeDocument/2006/relationships/hyperlink" Target="http://snugk12.org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mailto:AOE.SSDDMS@vermont.gov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mailto:AOE.SSDDMS@vermont.gov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mailto:AOE.SSDDMS@vermont.gov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Vermont</a:t>
            </a:r>
            <a:br>
              <a:rPr lang="en-US" dirty="0"/>
            </a:br>
            <a:r>
              <a:rPr lang="en-US" dirty="0"/>
              <a:t>Agency of Education</a:t>
            </a:r>
            <a:br>
              <a:rPr lang="en-US" dirty="0"/>
            </a:br>
            <a:r>
              <a:rPr lang="en-US" sz="2600" dirty="0"/>
              <a:t>eFinancePLUS Implementation Overview Presentation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439299C-ED95-470D-9EEB-82B7E1B10A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73949" y="3842267"/>
            <a:ext cx="5938967" cy="2394715"/>
          </a:xfrm>
        </p:spPr>
        <p:txBody>
          <a:bodyPr>
            <a:normAutofit/>
          </a:bodyPr>
          <a:lstStyle/>
          <a:p>
            <a:r>
              <a:rPr lang="en-US" dirty="0"/>
              <a:t>Alicia Forward, PMP</a:t>
            </a:r>
          </a:p>
          <a:p>
            <a:r>
              <a:rPr lang="en-US" dirty="0"/>
              <a:t>PowerSchool Project Manager</a:t>
            </a:r>
          </a:p>
          <a:p>
            <a:endParaRPr lang="en-US" dirty="0"/>
          </a:p>
          <a:p>
            <a:r>
              <a:rPr lang="en-US" dirty="0"/>
              <a:t>April 23, 2018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0C3AB2-0BF9-40AD-B154-B39139F90B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830" y="61496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02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PowerSchool Project Manager is the SU/SDs point of Escalation</a:t>
            </a:r>
          </a:p>
          <a:p>
            <a:r>
              <a:rPr lang="en-US" dirty="0"/>
              <a:t>Lead Project Kickoff Call</a:t>
            </a:r>
          </a:p>
          <a:p>
            <a:r>
              <a:rPr lang="en-US" dirty="0"/>
              <a:t>Develop Implementation Schedule</a:t>
            </a:r>
          </a:p>
          <a:p>
            <a:r>
              <a:rPr lang="en-US" dirty="0"/>
              <a:t>Help Manage and Set Client Expectations</a:t>
            </a:r>
          </a:p>
          <a:p>
            <a:r>
              <a:rPr lang="en-US" dirty="0"/>
              <a:t>Conduct Regular Status Calls</a:t>
            </a:r>
          </a:p>
          <a:p>
            <a:r>
              <a:rPr lang="en-US" dirty="0"/>
              <a:t>Project Closeout Call</a:t>
            </a:r>
          </a:p>
          <a:p>
            <a:r>
              <a:rPr lang="en-US" dirty="0"/>
              <a:t>Keep Project on Time and within Budget</a:t>
            </a:r>
          </a:p>
          <a:p>
            <a:endParaRPr lang="en-US" dirty="0"/>
          </a:p>
          <a:p>
            <a:r>
              <a:rPr lang="en-US" dirty="0"/>
              <a:t>Deliverables</a:t>
            </a:r>
          </a:p>
          <a:p>
            <a:pPr lvl="1"/>
            <a:r>
              <a:rPr lang="en-US" dirty="0"/>
              <a:t>Project Plan</a:t>
            </a:r>
          </a:p>
          <a:p>
            <a:pPr lvl="1"/>
            <a:r>
              <a:rPr lang="en-US" dirty="0"/>
              <a:t>Scope of Work </a:t>
            </a:r>
          </a:p>
          <a:p>
            <a:pPr lvl="1"/>
            <a:r>
              <a:rPr lang="en-US" dirty="0"/>
              <a:t>Project Budget</a:t>
            </a:r>
          </a:p>
          <a:p>
            <a:pPr lvl="1"/>
            <a:r>
              <a:rPr lang="en-US" dirty="0"/>
              <a:t>Change Management Plan</a:t>
            </a:r>
          </a:p>
          <a:p>
            <a:pPr lvl="1"/>
            <a:r>
              <a:rPr lang="en-US" dirty="0"/>
              <a:t>Risk Management Plan</a:t>
            </a:r>
          </a:p>
          <a:p>
            <a:pPr lvl="1"/>
            <a:r>
              <a:rPr lang="en-US" dirty="0"/>
              <a:t>Communication Plan</a:t>
            </a:r>
          </a:p>
          <a:p>
            <a:pPr lvl="1"/>
            <a:r>
              <a:rPr lang="en-US" dirty="0"/>
              <a:t>Project Closeout Report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945" y="2394857"/>
            <a:ext cx="2451025" cy="2355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962E021-2D75-4D2D-BD08-388B4274E7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481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System Installation</a:t>
            </a:r>
            <a:br>
              <a:rPr lang="en-US" dirty="0"/>
            </a:br>
            <a:endParaRPr lang="en-US" dirty="0"/>
          </a:p>
          <a:p>
            <a:r>
              <a:rPr lang="en-US" dirty="0"/>
              <a:t>Load Preconfigured Environment</a:t>
            </a:r>
          </a:p>
          <a:p>
            <a:pPr lvl="1"/>
            <a:r>
              <a:rPr lang="en-US" dirty="0"/>
              <a:t>State Chart of Accounts Structure</a:t>
            </a:r>
          </a:p>
          <a:p>
            <a:pPr lvl="1"/>
            <a:r>
              <a:rPr lang="en-US" dirty="0"/>
              <a:t>State Codes</a:t>
            </a:r>
          </a:p>
          <a:p>
            <a:pPr lvl="1"/>
            <a:r>
              <a:rPr lang="en-US" dirty="0"/>
              <a:t>State Tax Tables</a:t>
            </a:r>
            <a:br>
              <a:rPr lang="en-US" dirty="0"/>
            </a:br>
            <a:endParaRPr lang="en-US" dirty="0"/>
          </a:p>
          <a:p>
            <a:r>
              <a:rPr lang="en-US" dirty="0"/>
              <a:t>Perform System Setup</a:t>
            </a:r>
          </a:p>
          <a:p>
            <a:pPr lvl="1"/>
            <a:r>
              <a:rPr lang="en-US" dirty="0"/>
              <a:t>Follow Best Practice Recommendations</a:t>
            </a:r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542" y="3769304"/>
            <a:ext cx="3326444" cy="19710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2CDB0E-BAB5-4830-830F-0963432D2B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805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Conversions</a:t>
            </a:r>
          </a:p>
          <a:p>
            <a:pPr lvl="1"/>
            <a:r>
              <a:rPr lang="en-US" dirty="0"/>
              <a:t>Standard data conversion utilities within </a:t>
            </a:r>
            <a:r>
              <a:rPr lang="en-US" dirty="0" err="1"/>
              <a:t>eFinancePLUS</a:t>
            </a:r>
            <a:endParaRPr lang="en-US" dirty="0"/>
          </a:p>
          <a:p>
            <a:pPr lvl="1"/>
            <a:r>
              <a:rPr lang="en-US" dirty="0"/>
              <a:t>Conversion Files and Vermont Manuals on Customer Support Portal</a:t>
            </a:r>
          </a:p>
          <a:p>
            <a:pPr lvl="1"/>
            <a:r>
              <a:rPr lang="en-US" dirty="0"/>
              <a:t>Consultant provides direct training to Supervisory Unions</a:t>
            </a:r>
          </a:p>
          <a:p>
            <a:pPr lvl="1"/>
            <a:r>
              <a:rPr lang="en-US" dirty="0"/>
              <a:t>Supervisory Unions assist Districts with conversion process</a:t>
            </a:r>
          </a:p>
          <a:p>
            <a:pPr marL="307305" lvl="1" indent="0">
              <a:buNone/>
            </a:pPr>
            <a:endParaRPr lang="en-US" dirty="0"/>
          </a:p>
          <a:p>
            <a:r>
              <a:rPr lang="en-US" dirty="0"/>
              <a:t>Parallel Testing</a:t>
            </a:r>
          </a:p>
          <a:p>
            <a:pPr lvl="1"/>
            <a:r>
              <a:rPr lang="en-US" dirty="0"/>
              <a:t>Consultant provides onsite training to Supervisory Unions</a:t>
            </a:r>
          </a:p>
          <a:p>
            <a:pPr lvl="1"/>
            <a:r>
              <a:rPr lang="en-US" dirty="0"/>
              <a:t>Supervisory Unions assist Districts with parallel process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381" y="3648169"/>
            <a:ext cx="3893486" cy="25671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341BF11-37E1-41F9-A396-60AB0FCCA6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8822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Instructor Led “Train the Trainer”</a:t>
            </a:r>
          </a:p>
          <a:p>
            <a:r>
              <a:rPr lang="en-US" dirty="0"/>
              <a:t>Hands-On Training</a:t>
            </a:r>
          </a:p>
          <a:p>
            <a:r>
              <a:rPr lang="en-US" dirty="0"/>
              <a:t>Right-On-Time</a:t>
            </a:r>
          </a:p>
          <a:p>
            <a:pPr lvl="1"/>
            <a:endParaRPr lang="en-US" dirty="0"/>
          </a:p>
          <a:p>
            <a:pPr marL="307305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Variety of Training Methods</a:t>
            </a:r>
          </a:p>
          <a:p>
            <a:pPr lvl="1"/>
            <a:r>
              <a:rPr lang="en-US" dirty="0"/>
              <a:t>Onsite Instructor Led</a:t>
            </a:r>
          </a:p>
          <a:p>
            <a:pPr lvl="1"/>
            <a:r>
              <a:rPr lang="en-US" dirty="0"/>
              <a:t>Seminar Series</a:t>
            </a:r>
          </a:p>
          <a:p>
            <a:pPr lvl="1"/>
            <a:r>
              <a:rPr lang="en-US" dirty="0"/>
              <a:t>Office Hours</a:t>
            </a:r>
          </a:p>
          <a:p>
            <a:pPr lvl="1"/>
            <a:r>
              <a:rPr lang="en-US" dirty="0"/>
              <a:t>Implementation Support</a:t>
            </a:r>
          </a:p>
          <a:p>
            <a:pPr lvl="1"/>
            <a:r>
              <a:rPr lang="en-US" dirty="0"/>
              <a:t>eLearning embedded within the software</a:t>
            </a:r>
          </a:p>
          <a:p>
            <a:pPr lvl="1"/>
            <a:r>
              <a:rPr lang="en-US" dirty="0"/>
              <a:t>Supervisory Union University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330" y="1043945"/>
            <a:ext cx="3753810" cy="247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667623"/>
              </p:ext>
            </p:extLst>
          </p:nvPr>
        </p:nvGraphicFramePr>
        <p:xfrm>
          <a:off x="2153480" y="5056758"/>
          <a:ext cx="741508" cy="959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6" name="Acrobat Document" r:id="rId4" imgW="4663202" imgH="6034723" progId="AcroExch.Document.11">
                  <p:embed/>
                </p:oleObj>
              </mc:Choice>
              <mc:Fallback>
                <p:oleObj name="Acrobat Document" r:id="rId4" imgW="4663202" imgH="6034723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53480" y="5056758"/>
                        <a:ext cx="741508" cy="9596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687091"/>
              </p:ext>
            </p:extLst>
          </p:nvPr>
        </p:nvGraphicFramePr>
        <p:xfrm>
          <a:off x="3278516" y="5055170"/>
          <a:ext cx="742735" cy="961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7" name="Acrobat Document" r:id="rId6" imgW="4663202" imgH="6034723" progId="AcroExch.Document.11">
                  <p:embed/>
                </p:oleObj>
              </mc:Choice>
              <mc:Fallback>
                <p:oleObj name="Acrobat Document" r:id="rId6" imgW="4663202" imgH="6034723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78516" y="5055170"/>
                        <a:ext cx="742735" cy="9612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68140FD-FB8E-4526-9D7F-DF33624F6F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6616820"/>
              </p:ext>
            </p:extLst>
          </p:nvPr>
        </p:nvGraphicFramePr>
        <p:xfrm>
          <a:off x="1034256" y="5055169"/>
          <a:ext cx="742734" cy="961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" name="Acrobat Document" r:id="rId8" imgW="4663202" imgH="6034723" progId="AcroExch.Document.11">
                  <p:embed/>
                </p:oleObj>
              </mc:Choice>
              <mc:Fallback>
                <p:oleObj name="Acrobat Document" r:id="rId8" imgW="4663202" imgH="6034723" progId="AcroExch.Document.11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34256" y="5055169"/>
                        <a:ext cx="742734" cy="9612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B4C38FA2-CA6F-4747-AE58-5E35290F609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139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Live &amp; Post Live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1700" dirty="0"/>
              <a:t>Your Supervisory Union/Supervisory District</a:t>
            </a:r>
          </a:p>
          <a:p>
            <a:endParaRPr lang="en-US" sz="1700" dirty="0"/>
          </a:p>
          <a:p>
            <a:r>
              <a:rPr lang="en-US" sz="1700" dirty="0"/>
              <a:t>Vermont State Website and Team Email</a:t>
            </a:r>
          </a:p>
          <a:p>
            <a:pPr marL="307305" lvl="1" indent="0">
              <a:buNone/>
            </a:pPr>
            <a:r>
              <a:rPr lang="en-US" sz="1700" dirty="0"/>
              <a:t>Email: </a:t>
            </a:r>
            <a:r>
              <a:rPr lang="en-US" sz="1700" b="0" i="0" dirty="0">
                <a:hlinkClick r:id="rId2"/>
              </a:rPr>
              <a:t>aoe.ssddms@vermont.gov</a:t>
            </a:r>
            <a:r>
              <a:rPr lang="en-US" sz="1700" b="0" dirty="0"/>
              <a:t> </a:t>
            </a:r>
          </a:p>
          <a:p>
            <a:pPr marL="307305" lvl="1" indent="0">
              <a:buNone/>
            </a:pPr>
            <a:r>
              <a:rPr lang="en-US" sz="1700" b="0" dirty="0"/>
              <a:t>Website: </a:t>
            </a:r>
            <a:r>
              <a:rPr lang="en-US" sz="1700" i="0" u="sng" dirty="0">
                <a:hlinkClick r:id="rId3"/>
              </a:rPr>
              <a:t>http://education.vermont.gov/vermont-schools/school-finance/uniform-chart-accounts</a:t>
            </a:r>
            <a:endParaRPr lang="en-US" sz="1700" b="0" dirty="0"/>
          </a:p>
          <a:p>
            <a:endParaRPr lang="en-US" dirty="0"/>
          </a:p>
          <a:p>
            <a:r>
              <a:rPr lang="en-US" dirty="0"/>
              <a:t>PowerSchool Professional Services Support</a:t>
            </a:r>
          </a:p>
          <a:p>
            <a:pPr lvl="1"/>
            <a:r>
              <a:rPr lang="en-US" dirty="0"/>
              <a:t>Office Hours</a:t>
            </a:r>
          </a:p>
          <a:p>
            <a:pPr lvl="1"/>
            <a:r>
              <a:rPr lang="en-US" dirty="0"/>
              <a:t>Conversion Assistance</a:t>
            </a:r>
          </a:p>
          <a:p>
            <a:pPr lvl="1"/>
            <a:r>
              <a:rPr lang="en-US" dirty="0"/>
              <a:t>Implementation Support</a:t>
            </a:r>
          </a:p>
          <a:p>
            <a:pPr lvl="1"/>
            <a:r>
              <a:rPr lang="en-US" dirty="0"/>
              <a:t>Seminar Series</a:t>
            </a:r>
          </a:p>
          <a:p>
            <a:pPr lvl="1"/>
            <a:r>
              <a:rPr lang="en-US" dirty="0"/>
              <a:t>eLearning</a:t>
            </a:r>
          </a:p>
          <a:p>
            <a:pPr lvl="1"/>
            <a:r>
              <a:rPr lang="en-US" dirty="0"/>
              <a:t>Vermont Best Practices Guide</a:t>
            </a:r>
          </a:p>
          <a:p>
            <a:pPr lvl="1"/>
            <a:r>
              <a:rPr lang="en-US" dirty="0"/>
              <a:t>Supervisory Union University</a:t>
            </a:r>
          </a:p>
          <a:p>
            <a:pPr lvl="1"/>
            <a:endParaRPr lang="en-US" dirty="0"/>
          </a:p>
          <a:p>
            <a:r>
              <a:rPr lang="en-US" dirty="0"/>
              <a:t>Helpdesk Support</a:t>
            </a:r>
          </a:p>
          <a:p>
            <a:pPr lvl="1"/>
            <a:r>
              <a:rPr lang="en-US" dirty="0"/>
              <a:t>Submit Support Cases via web or phone</a:t>
            </a:r>
          </a:p>
          <a:p>
            <a:pPr lvl="1"/>
            <a:r>
              <a:rPr lang="en-US" dirty="0"/>
              <a:t>Case Agents extremely knowledgeable </a:t>
            </a:r>
            <a:br>
              <a:rPr lang="en-US" dirty="0"/>
            </a:b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User Groups (SNUG)</a:t>
            </a:r>
            <a:br>
              <a:rPr lang="en-US" dirty="0"/>
            </a:br>
            <a:r>
              <a:rPr lang="en-US" b="0" dirty="0">
                <a:hlinkClick r:id="rId4"/>
              </a:rPr>
              <a:t>http://snugk12.org/</a:t>
            </a:r>
            <a:r>
              <a:rPr lang="en-US" b="0" dirty="0"/>
              <a:t> </a:t>
            </a:r>
            <a:br>
              <a:rPr lang="en-US" b="0" dirty="0"/>
            </a:br>
            <a:endParaRPr lang="en-US" b="0" dirty="0"/>
          </a:p>
          <a:p>
            <a:pPr>
              <a:lnSpc>
                <a:spcPct val="120000"/>
              </a:lnSpc>
            </a:pPr>
            <a:r>
              <a:rPr lang="en-US" dirty="0"/>
              <a:t>User Forum</a:t>
            </a:r>
            <a:br>
              <a:rPr lang="en-US" dirty="0"/>
            </a:br>
            <a:r>
              <a:rPr lang="en-US" b="0" dirty="0">
                <a:hlinkClick r:id="rId5"/>
              </a:rPr>
              <a:t>https://csforum.plus.powerschool.com</a:t>
            </a:r>
            <a:r>
              <a:rPr lang="en-US" b="0" dirty="0"/>
              <a:t> 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443" y="2624264"/>
            <a:ext cx="3452703" cy="22212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776A7A0-9CB9-4CC8-8236-ADE8516782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820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Rollout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2" y="1345223"/>
            <a:ext cx="8610338" cy="4939402"/>
          </a:xfrm>
        </p:spPr>
        <p:txBody>
          <a:bodyPr/>
          <a:lstStyle/>
          <a:p>
            <a:r>
              <a:rPr lang="en-US" sz="2400" b="0" dirty="0"/>
              <a:t>Group:  </a:t>
            </a:r>
            <a:r>
              <a:rPr lang="en-US" sz="2000" b="0" dirty="0"/>
              <a:t>Up to 8 Supervisory Unions/Supervisory Districts</a:t>
            </a:r>
            <a:br>
              <a:rPr lang="en-US" sz="2400" b="0" dirty="0"/>
            </a:br>
            <a:endParaRPr lang="en-US" sz="2400" b="0" dirty="0"/>
          </a:p>
          <a:p>
            <a:r>
              <a:rPr lang="en-US" sz="2400" b="0" dirty="0"/>
              <a:t>Round:  </a:t>
            </a:r>
            <a:r>
              <a:rPr lang="en-US" sz="2000" b="0" dirty="0"/>
              <a:t>Set of Groups implementing at the same time</a:t>
            </a:r>
            <a:br>
              <a:rPr lang="en-US" sz="2400" b="0" dirty="0"/>
            </a:br>
            <a:endParaRPr lang="en-US" sz="2400" b="0" dirty="0"/>
          </a:p>
          <a:p>
            <a:r>
              <a:rPr lang="en-US" sz="2400" b="0" dirty="0"/>
              <a:t>Time:  </a:t>
            </a:r>
            <a:r>
              <a:rPr lang="en-US" sz="2000" b="0" dirty="0"/>
              <a:t>6 month implementation for each Round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9BF40E-1592-41B5-BCCD-CA949D022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1435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 flipH="1" flipV="1">
            <a:off x="2143689" y="1299484"/>
            <a:ext cx="21576" cy="4162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Rollout Plan – All Rounds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7" name="AutoShape 4"/>
          <p:cNvSpPr>
            <a:spLocks noChangeAspect="1" noChangeArrowheads="1"/>
          </p:cNvSpPr>
          <p:nvPr/>
        </p:nvSpPr>
        <p:spPr bwMode="auto">
          <a:xfrm>
            <a:off x="189986" y="1041765"/>
            <a:ext cx="82835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 flipV="1">
            <a:off x="174368" y="5256626"/>
            <a:ext cx="8722982" cy="18221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570636" y="5403330"/>
            <a:ext cx="1651246" cy="4420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sz="1200" dirty="0"/>
              <a:t>Oct</a:t>
            </a:r>
          </a:p>
          <a:p>
            <a:pPr algn="ctr"/>
            <a:r>
              <a:rPr lang="en-US" sz="1200" dirty="0"/>
              <a:t>2018</a:t>
            </a:r>
          </a:p>
        </p:txBody>
      </p:sp>
      <p:sp>
        <p:nvSpPr>
          <p:cNvPr id="19" name="Striped Right Arrow 18"/>
          <p:cNvSpPr/>
          <p:nvPr/>
        </p:nvSpPr>
        <p:spPr>
          <a:xfrm>
            <a:off x="1071235" y="1963645"/>
            <a:ext cx="2535556" cy="6868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Round 1</a:t>
            </a:r>
          </a:p>
        </p:txBody>
      </p:sp>
      <p:sp>
        <p:nvSpPr>
          <p:cNvPr id="20" name="Striped Right Arrow 19"/>
          <p:cNvSpPr/>
          <p:nvPr/>
        </p:nvSpPr>
        <p:spPr>
          <a:xfrm>
            <a:off x="1055618" y="1144084"/>
            <a:ext cx="1126816" cy="66947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Discovery</a:t>
            </a:r>
          </a:p>
        </p:txBody>
      </p:sp>
      <p:cxnSp>
        <p:nvCxnSpPr>
          <p:cNvPr id="25" name="Straight Connector 24"/>
          <p:cNvCxnSpPr/>
          <p:nvPr/>
        </p:nvCxnSpPr>
        <p:spPr>
          <a:xfrm flipH="1" flipV="1">
            <a:off x="3311978" y="1112594"/>
            <a:ext cx="21576" cy="4162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 flipV="1">
            <a:off x="5568339" y="1125484"/>
            <a:ext cx="21576" cy="4162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 flipV="1">
            <a:off x="7838308" y="1069025"/>
            <a:ext cx="21576" cy="4162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039794" y="5424528"/>
            <a:ext cx="1651246" cy="4420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sz="1200" dirty="0"/>
              <a:t>Oct</a:t>
            </a:r>
          </a:p>
          <a:p>
            <a:pPr algn="ctr"/>
            <a:r>
              <a:rPr lang="en-US" sz="1200" dirty="0"/>
              <a:t>2019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83138" y="5430201"/>
            <a:ext cx="1651246" cy="4420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sz="1200" dirty="0"/>
              <a:t>Apr</a:t>
            </a:r>
          </a:p>
          <a:p>
            <a:pPr algn="ctr"/>
            <a:r>
              <a:rPr lang="en-US" sz="1200" dirty="0"/>
              <a:t>2019</a:t>
            </a:r>
          </a:p>
        </p:txBody>
      </p:sp>
      <p:cxnSp>
        <p:nvCxnSpPr>
          <p:cNvPr id="35" name="Straight Connector 34"/>
          <p:cNvCxnSpPr/>
          <p:nvPr/>
        </p:nvCxnSpPr>
        <p:spPr>
          <a:xfrm flipH="1" flipV="1">
            <a:off x="1034041" y="1094373"/>
            <a:ext cx="21576" cy="4162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38928" y="5430200"/>
            <a:ext cx="1651246" cy="4420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sz="1200" dirty="0"/>
              <a:t>Apr</a:t>
            </a:r>
          </a:p>
          <a:p>
            <a:pPr algn="ctr"/>
            <a:r>
              <a:rPr lang="en-US" sz="1200" dirty="0"/>
              <a:t>2018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04782" y="5425232"/>
            <a:ext cx="1651246" cy="4420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sz="1200" dirty="0"/>
              <a:t>July</a:t>
            </a:r>
          </a:p>
          <a:p>
            <a:pPr algn="ctr"/>
            <a:r>
              <a:rPr lang="en-US" sz="1200" dirty="0"/>
              <a:t>2018</a:t>
            </a:r>
          </a:p>
        </p:txBody>
      </p:sp>
      <p:cxnSp>
        <p:nvCxnSpPr>
          <p:cNvPr id="22" name="Straight Connector 21"/>
          <p:cNvCxnSpPr/>
          <p:nvPr/>
        </p:nvCxnSpPr>
        <p:spPr>
          <a:xfrm flipH="1" flipV="1">
            <a:off x="4421626" y="1083200"/>
            <a:ext cx="21576" cy="4162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606791" y="5425232"/>
            <a:ext cx="1651246" cy="4420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sz="1200" dirty="0"/>
              <a:t>Jan</a:t>
            </a:r>
          </a:p>
          <a:p>
            <a:pPr algn="ctr"/>
            <a:r>
              <a:rPr lang="en-US" sz="1200" dirty="0"/>
              <a:t>2019</a:t>
            </a:r>
          </a:p>
        </p:txBody>
      </p:sp>
      <p:cxnSp>
        <p:nvCxnSpPr>
          <p:cNvPr id="28" name="Straight Connector 27"/>
          <p:cNvCxnSpPr/>
          <p:nvPr/>
        </p:nvCxnSpPr>
        <p:spPr>
          <a:xfrm flipH="1" flipV="1">
            <a:off x="6677987" y="1069025"/>
            <a:ext cx="21576" cy="4162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873940" y="5435170"/>
            <a:ext cx="1651246" cy="4420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sz="1200" dirty="0"/>
              <a:t>July</a:t>
            </a:r>
          </a:p>
          <a:p>
            <a:pPr algn="ctr"/>
            <a:r>
              <a:rPr lang="en-US" sz="1200" dirty="0"/>
              <a:t>2019</a:t>
            </a:r>
          </a:p>
        </p:txBody>
      </p:sp>
      <p:sp>
        <p:nvSpPr>
          <p:cNvPr id="30" name="Striped Right Arrow 29"/>
          <p:cNvSpPr/>
          <p:nvPr/>
        </p:nvSpPr>
        <p:spPr>
          <a:xfrm>
            <a:off x="2187724" y="2810831"/>
            <a:ext cx="2535556" cy="68696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Round 2</a:t>
            </a:r>
          </a:p>
        </p:txBody>
      </p:sp>
      <p:sp>
        <p:nvSpPr>
          <p:cNvPr id="33" name="Striped Right Arrow 32"/>
          <p:cNvSpPr/>
          <p:nvPr/>
        </p:nvSpPr>
        <p:spPr>
          <a:xfrm>
            <a:off x="3360930" y="3595665"/>
            <a:ext cx="2535556" cy="64960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Round 3</a:t>
            </a:r>
          </a:p>
        </p:txBody>
      </p:sp>
      <p:sp>
        <p:nvSpPr>
          <p:cNvPr id="34" name="Striped Right Arrow 33"/>
          <p:cNvSpPr/>
          <p:nvPr/>
        </p:nvSpPr>
        <p:spPr>
          <a:xfrm>
            <a:off x="4458938" y="4373753"/>
            <a:ext cx="2535556" cy="68018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Round 4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05AED6DA-F33A-489D-BF62-AB9A3265B6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780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Picture 2" descr="C:\Users\heather.edick\AppData\Local\Microsoft\Windows\Temporary Internet Files\Content.IE5\LWV6WFBX\MP900402515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23" y="2042210"/>
            <a:ext cx="1911107" cy="2865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669625103"/>
              </p:ext>
            </p:extLst>
          </p:nvPr>
        </p:nvGraphicFramePr>
        <p:xfrm>
          <a:off x="2820253" y="1656196"/>
          <a:ext cx="5936086" cy="3637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87338" y="47625"/>
            <a:ext cx="8610600" cy="1441810"/>
          </a:xfrm>
        </p:spPr>
        <p:txBody>
          <a:bodyPr>
            <a:normAutofit fontScale="90000"/>
          </a:bodyPr>
          <a:lstStyle/>
          <a:p>
            <a:r>
              <a:rPr lang="en-US" dirty="0"/>
              <a:t>Implementation Timeline Overview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1A6641B-6E27-4AB6-B25C-6AC8DBE26E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2953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8259" y="1113349"/>
            <a:ext cx="6457754" cy="604456"/>
          </a:xfrm>
        </p:spPr>
        <p:txBody>
          <a:bodyPr>
            <a:normAutofit/>
          </a:bodyPr>
          <a:lstStyle/>
          <a:p>
            <a:r>
              <a:rPr lang="en-US" dirty="0"/>
              <a:t>Sample Project TimeLine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>
                <a:solidFill>
                  <a:srgbClr val="FFFFFF"/>
                </a:solidFill>
              </a:rPr>
              <a:pPr/>
              <a:t>18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382" y="1979802"/>
            <a:ext cx="7946472" cy="27471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4C2842-13D0-4CBC-B9FE-F89B8C2269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2935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Rollout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All SUs wishing to opt-in should notify the SSDDMS project management team at </a:t>
            </a:r>
            <a:r>
              <a:rPr lang="en-US" u="sng" dirty="0">
                <a:hlinkClick r:id="rId2"/>
              </a:rPr>
              <a:t>AOE.SSDDMS@vermont.gov</a:t>
            </a:r>
            <a:r>
              <a:rPr lang="en-US" dirty="0"/>
              <a:t> by the notification deadline specified in the table below, given the desired go-live date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19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054164"/>
              </p:ext>
            </p:extLst>
          </p:nvPr>
        </p:nvGraphicFramePr>
        <p:xfrm>
          <a:off x="1544181" y="2501900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4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54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Round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Go Live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Notification</a:t>
                      </a:r>
                      <a:r>
                        <a:rPr lang="en-US" baseline="0" dirty="0"/>
                        <a:t> Deadline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Oct 1, 2018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Apr 27, 2018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Jan 1,</a:t>
                      </a:r>
                      <a:r>
                        <a:rPr lang="en-US" baseline="0" dirty="0"/>
                        <a:t> 2019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May 31, 2018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Apr 1, 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Aug 31, 2018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July 1, 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Nov 30</a:t>
                      </a:r>
                      <a:r>
                        <a:rPr lang="en-US" baseline="0" dirty="0"/>
                        <a:t> 2018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37E5615B-DEEF-4581-9405-DC1315DC4F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194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endParaRPr lang="en-US" sz="2000" dirty="0"/>
          </a:p>
          <a:p>
            <a:pPr>
              <a:buFont typeface="Wingdings" panose="05000000000000000000" pitchFamily="2" charset="2"/>
              <a:buChar char="v"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7" name="Picture 2" descr="https://mightyfineproductions.files.wordpress.com/2011/11/recording-sign2.jpg">
            <a:extLst>
              <a:ext uri="{FF2B5EF4-FFF2-40B4-BE49-F238E27FC236}">
                <a16:creationId xmlns:a16="http://schemas.microsoft.com/office/drawing/2014/main" id="{666CB6C8-B311-41BF-872A-DB101A671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682" y="1902618"/>
            <a:ext cx="6148635" cy="305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495C39-BF15-4471-B0EF-D14977BCDD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3193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Next?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20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7456C33-27BB-47F8-B073-0127B22972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667424"/>
              </p:ext>
            </p:extLst>
          </p:nvPr>
        </p:nvGraphicFramePr>
        <p:xfrm>
          <a:off x="856342" y="1047035"/>
          <a:ext cx="7474858" cy="476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7487">
                  <a:extLst>
                    <a:ext uri="{9D8B030D-6E8A-4147-A177-3AD203B41FA5}">
                      <a16:colId xmlns:a16="http://schemas.microsoft.com/office/drawing/2014/main" val="1634457517"/>
                    </a:ext>
                  </a:extLst>
                </a:gridCol>
                <a:gridCol w="2917371">
                  <a:extLst>
                    <a:ext uri="{9D8B030D-6E8A-4147-A177-3AD203B41FA5}">
                      <a16:colId xmlns:a16="http://schemas.microsoft.com/office/drawing/2014/main" val="3631631813"/>
                    </a:ext>
                  </a:extLst>
                </a:gridCol>
              </a:tblGrid>
              <a:tr h="494192">
                <a:tc>
                  <a:txBody>
                    <a:bodyPr/>
                    <a:lstStyle/>
                    <a:p>
                      <a:r>
                        <a:rPr lang="en-US" sz="1800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Due 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54597"/>
                  </a:ext>
                </a:extLst>
              </a:tr>
              <a:tr h="449413">
                <a:tc>
                  <a:txBody>
                    <a:bodyPr/>
                    <a:lstStyle/>
                    <a:p>
                      <a:r>
                        <a:rPr lang="en-US" sz="1800" dirty="0"/>
                        <a:t>Attend Product Demo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Wednesday, April 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5280533"/>
                  </a:ext>
                </a:extLst>
              </a:tr>
              <a:tr h="449413">
                <a:tc>
                  <a:txBody>
                    <a:bodyPr/>
                    <a:lstStyle/>
                    <a:p>
                      <a:r>
                        <a:rPr lang="en-US" sz="1800" dirty="0"/>
                        <a:t>Submit End User Agreement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Friday, April 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843634"/>
                  </a:ext>
                </a:extLst>
              </a:tr>
              <a:tr h="449413">
                <a:tc>
                  <a:txBody>
                    <a:bodyPr/>
                    <a:lstStyle/>
                    <a:p>
                      <a:r>
                        <a:rPr lang="en-US" sz="1800" dirty="0"/>
                        <a:t>Submit Cloud Setup Document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146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Friday, April 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066787"/>
                  </a:ext>
                </a:extLst>
              </a:tr>
              <a:tr h="494192">
                <a:tc>
                  <a:txBody>
                    <a:bodyPr/>
                    <a:lstStyle/>
                    <a:p>
                      <a:r>
                        <a:rPr lang="en-US" sz="1800" dirty="0"/>
                        <a:t>Schedule Installation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Monday, April 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3934583"/>
                  </a:ext>
                </a:extLst>
              </a:tr>
              <a:tr h="449413">
                <a:tc>
                  <a:txBody>
                    <a:bodyPr/>
                    <a:lstStyle/>
                    <a:p>
                      <a:r>
                        <a:rPr lang="en-US" sz="1800" dirty="0"/>
                        <a:t>Attend Round 1 Kickoff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Thursday, May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869539"/>
                  </a:ext>
                </a:extLst>
              </a:tr>
              <a:tr h="494192">
                <a:tc>
                  <a:txBody>
                    <a:bodyPr/>
                    <a:lstStyle/>
                    <a:p>
                      <a:r>
                        <a:rPr lang="en-US" sz="1800" dirty="0"/>
                        <a:t>Submit BPR Questionnaire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146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Friday, May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0876660"/>
                  </a:ext>
                </a:extLst>
              </a:tr>
              <a:tr h="494192">
                <a:tc>
                  <a:txBody>
                    <a:bodyPr/>
                    <a:lstStyle/>
                    <a:p>
                      <a:r>
                        <a:rPr lang="en-US" sz="1800" dirty="0"/>
                        <a:t>Identify Project Teams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Friday, May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5466627"/>
                  </a:ext>
                </a:extLst>
              </a:tr>
              <a:tr h="494192">
                <a:tc>
                  <a:txBody>
                    <a:bodyPr/>
                    <a:lstStyle/>
                    <a:p>
                      <a:r>
                        <a:rPr lang="en-US" sz="1800" dirty="0"/>
                        <a:t>Business Process Review: Session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Tue-Thur, May 8-10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348257"/>
                  </a:ext>
                </a:extLst>
              </a:tr>
              <a:tr h="494192">
                <a:tc>
                  <a:txBody>
                    <a:bodyPr/>
                    <a:lstStyle/>
                    <a:p>
                      <a:r>
                        <a:rPr lang="en-US" sz="1800" dirty="0"/>
                        <a:t>Business Process Review: Session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Tue-Thur, May 15-17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4437052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7FFE91AF-3CF2-42EA-9766-E5FF7678A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3036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endParaRPr lang="en-US" sz="2000" dirty="0"/>
          </a:p>
          <a:p>
            <a:pPr>
              <a:buFont typeface="Wingdings" panose="05000000000000000000" pitchFamily="2" charset="2"/>
              <a:buChar char="v"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CB52153-389B-43F8-92F3-A86AC8448A87}"/>
              </a:ext>
            </a:extLst>
          </p:cNvPr>
          <p:cNvSpPr txBox="1">
            <a:spLocks/>
          </p:cNvSpPr>
          <p:nvPr/>
        </p:nvSpPr>
        <p:spPr>
          <a:xfrm>
            <a:off x="287012" y="1284513"/>
            <a:ext cx="8390996" cy="4703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614611" rtl="0" eaLnBrk="1" latinLnBrk="0" hangingPunct="1">
              <a:lnSpc>
                <a:spcPct val="90000"/>
              </a:lnSpc>
              <a:spcBef>
                <a:spcPts val="673"/>
              </a:spcBef>
              <a:buFont typeface="Arial" panose="020B0604020202020204" pitchFamily="34" charset="0"/>
              <a:buChar char="•"/>
              <a:defRPr sz="1620" b="1" i="0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1pPr>
            <a:lvl2pPr marL="593055" indent="-285750" algn="l" defTabSz="614611" rtl="0" eaLnBrk="1" latinLnBrk="0" hangingPunct="1">
              <a:lnSpc>
                <a:spcPct val="90000"/>
              </a:lnSpc>
              <a:spcBef>
                <a:spcPts val="336"/>
              </a:spcBef>
              <a:buFont typeface="Courier New" panose="02070309020205020404" pitchFamily="49" charset="0"/>
              <a:buChar char="o"/>
              <a:defRPr sz="1620" b="0" i="1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2pPr>
            <a:lvl3pPr marL="900361" indent="-285750" algn="l" defTabSz="614611" rtl="0" eaLnBrk="1" latinLnBrk="0" hangingPunct="1">
              <a:lnSpc>
                <a:spcPct val="90000"/>
              </a:lnSpc>
              <a:spcBef>
                <a:spcPts val="336"/>
              </a:spcBef>
              <a:buFont typeface="Wingdings" panose="05000000000000000000" pitchFamily="2" charset="2"/>
              <a:buChar char="§"/>
              <a:defRPr sz="1344" b="0" i="0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3pPr>
            <a:lvl4pPr marL="1207666" indent="-285750" algn="l" defTabSz="614611" rtl="0" eaLnBrk="1" latinLnBrk="0" hangingPunct="1">
              <a:lnSpc>
                <a:spcPct val="90000"/>
              </a:lnSpc>
              <a:spcBef>
                <a:spcPts val="336"/>
              </a:spcBef>
              <a:buFont typeface="Verdana" panose="020B0604030504040204" pitchFamily="34" charset="0"/>
              <a:buChar char="­"/>
              <a:defRPr sz="1210" b="0" i="0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4pPr>
            <a:lvl5pPr marL="1514972" indent="-285750" algn="l" defTabSz="614611" rtl="0" eaLnBrk="1" latinLnBrk="0" hangingPunct="1">
              <a:lnSpc>
                <a:spcPct val="90000"/>
              </a:lnSpc>
              <a:spcBef>
                <a:spcPts val="336"/>
              </a:spcBef>
              <a:buFont typeface="Arial" panose="020B0604020202020204" pitchFamily="34" charset="0"/>
              <a:buChar char="•"/>
              <a:defRPr sz="1210" b="0" i="0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5pPr>
            <a:lvl6pPr marL="1690180" indent="-153653" algn="l" defTabSz="614611" rtl="0" eaLnBrk="1" latinLnBrk="0" hangingPunct="1">
              <a:lnSpc>
                <a:spcPct val="90000"/>
              </a:lnSpc>
              <a:spcBef>
                <a:spcPts val="336"/>
              </a:spcBef>
              <a:buFont typeface="Arial" panose="020B0604020202020204" pitchFamily="34" charset="0"/>
              <a:buChar char="•"/>
              <a:defRPr sz="12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97485" indent="-153653" algn="l" defTabSz="614611" rtl="0" eaLnBrk="1" latinLnBrk="0" hangingPunct="1">
              <a:lnSpc>
                <a:spcPct val="90000"/>
              </a:lnSpc>
              <a:spcBef>
                <a:spcPts val="336"/>
              </a:spcBef>
              <a:buFont typeface="Arial" panose="020B0604020202020204" pitchFamily="34" charset="0"/>
              <a:buChar char="•"/>
              <a:defRPr sz="12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04791" indent="-153653" algn="l" defTabSz="614611" rtl="0" eaLnBrk="1" latinLnBrk="0" hangingPunct="1">
              <a:lnSpc>
                <a:spcPct val="90000"/>
              </a:lnSpc>
              <a:spcBef>
                <a:spcPts val="336"/>
              </a:spcBef>
              <a:buFont typeface="Arial" panose="020B0604020202020204" pitchFamily="34" charset="0"/>
              <a:buChar char="•"/>
              <a:defRPr sz="12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12096" indent="-153653" algn="l" defTabSz="614611" rtl="0" eaLnBrk="1" latinLnBrk="0" hangingPunct="1">
              <a:lnSpc>
                <a:spcPct val="90000"/>
              </a:lnSpc>
              <a:spcBef>
                <a:spcPts val="336"/>
              </a:spcBef>
              <a:buFont typeface="Arial" panose="020B0604020202020204" pitchFamily="34" charset="0"/>
              <a:buChar char="•"/>
              <a:defRPr sz="12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600" dirty="0"/>
          </a:p>
          <a:p>
            <a:pPr marL="514350" indent="515938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1800" b="0" dirty="0"/>
              <a:t>If you sign up for Rounds 1-4, you will receive unlimited Conversion Assistance for your Districts.</a:t>
            </a:r>
          </a:p>
          <a:p>
            <a:pPr marL="514350" indent="515938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1800" b="0" dirty="0"/>
              <a:t>eFinancePLUS will allow you to make local level decisions and changes to your data tables.  Your participation in the Business Process Reviews in May will help to guide these decisions.</a:t>
            </a:r>
          </a:p>
          <a:p>
            <a:pPr marL="514350" indent="515938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1800" b="0" dirty="0"/>
              <a:t>Contact </a:t>
            </a:r>
            <a:r>
              <a:rPr lang="en-US" sz="1800" b="0" dirty="0">
                <a:hlinkClick r:id="rId2"/>
              </a:rPr>
              <a:t>AOE.SSDDMS@vermont.gov</a:t>
            </a:r>
            <a:r>
              <a:rPr lang="en-US" sz="1800" b="0" dirty="0"/>
              <a:t> for questions or support.</a:t>
            </a:r>
          </a:p>
          <a:p>
            <a:pPr marL="514350" indent="515938">
              <a:buFont typeface="+mj-lt"/>
              <a:buAutoNum type="arabicPeriod"/>
            </a:pPr>
            <a:endParaRPr lang="en-US" dirty="0"/>
          </a:p>
          <a:p>
            <a:pPr marL="514350" indent="515938">
              <a:buFont typeface="+mj-lt"/>
              <a:buAutoNum type="arabicPeriod"/>
            </a:pPr>
            <a:endParaRPr lang="en-US" dirty="0"/>
          </a:p>
          <a:p>
            <a:pPr marL="514350" indent="515938">
              <a:buFont typeface="+mj-lt"/>
              <a:buAutoNum type="arabicPeriod"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35A401-E3CA-4B22-BBD3-F201CEB8E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012" y="85739"/>
            <a:ext cx="8610338" cy="805941"/>
          </a:xfrm>
        </p:spPr>
        <p:txBody>
          <a:bodyPr/>
          <a:lstStyle/>
          <a:p>
            <a:r>
              <a:rPr lang="en-US" dirty="0"/>
              <a:t>3 Key Takeaways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AE3971-6C6E-4AF1-8E95-C2DB83D20E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1407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446499-4604-4E1C-BB4C-73F2AD846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1943" y="60667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4322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E11B0C-B2F4-4655-B835-5B78C0C7B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9200" y="6162975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84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727297"/>
            <a:ext cx="9144000" cy="5122779"/>
          </a:xfrm>
          <a:prstGeom prst="rect">
            <a:avLst/>
          </a:prstGeom>
          <a:noFill/>
          <a:effectLst>
            <a:glow rad="228600">
              <a:schemeClr val="tx2">
                <a:alpha val="25000"/>
              </a:schemeClr>
            </a:glo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2400" dirty="0"/>
              <a:t>Introductions and Overview</a:t>
            </a:r>
          </a:p>
          <a:p>
            <a:pPr>
              <a:spcAft>
                <a:spcPts val="1200"/>
              </a:spcAft>
            </a:pPr>
            <a:r>
              <a:rPr lang="en-US" sz="2400" dirty="0"/>
              <a:t>Implementation Methodology</a:t>
            </a:r>
          </a:p>
          <a:p>
            <a:pPr>
              <a:lnSpc>
                <a:spcPct val="100000"/>
              </a:lnSpc>
              <a:spcBef>
                <a:spcPts val="1000"/>
              </a:spcBef>
            </a:pPr>
            <a:r>
              <a:rPr lang="en-US" sz="2400" dirty="0"/>
              <a:t>Project Rollout Plan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400" dirty="0"/>
              <a:t>	and Sample Schedule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/>
              <a:t>Next Steps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BBC524-AED2-4E20-B2A4-375C44919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949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Introductions and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000" b="0" dirty="0"/>
              <a:t>Vermont Agency of Education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b="0" dirty="0"/>
              <a:t>Supervisory Unions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b="0" dirty="0"/>
              <a:t>School Districts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b="0" dirty="0"/>
              <a:t>PowerSchool</a:t>
            </a:r>
          </a:p>
          <a:p>
            <a:pPr>
              <a:buFont typeface="Wingdings" panose="05000000000000000000" pitchFamily="2" charset="2"/>
              <a:buChar char="v"/>
            </a:pPr>
            <a:endParaRPr lang="en-US" sz="2000" dirty="0"/>
          </a:p>
          <a:p>
            <a:pPr>
              <a:buFont typeface="Wingdings" panose="05000000000000000000" pitchFamily="2" charset="2"/>
              <a:buChar char="v"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D8B91A-437B-4687-AD5A-0116C5F97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538" y="2894364"/>
            <a:ext cx="650240" cy="6502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7D1EC12-9634-4A7B-9BF4-BB4634953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2151" y="2854535"/>
            <a:ext cx="650240" cy="6502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ED560B-43F9-43BD-AFE1-421C24F89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6480" y="2854826"/>
            <a:ext cx="650240" cy="6502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0CF3AAD-E7C5-4ED0-9623-71B4BE6FB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127" y="2854826"/>
            <a:ext cx="650240" cy="6502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08D70E0-58C4-45C0-BE95-563175E810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317" y="4499079"/>
            <a:ext cx="940820" cy="100657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611ABF5-6414-4513-95C1-14B6A553F1C9}"/>
              </a:ext>
            </a:extLst>
          </p:cNvPr>
          <p:cNvSpPr txBox="1"/>
          <p:nvPr/>
        </p:nvSpPr>
        <p:spPr>
          <a:xfrm>
            <a:off x="4591127" y="5550910"/>
            <a:ext cx="2778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PowerSchool Project Manager</a:t>
            </a:r>
          </a:p>
          <a:p>
            <a:r>
              <a:rPr lang="en-US" sz="1200" dirty="0"/>
              <a:t>Alicia Forward</a:t>
            </a:r>
          </a:p>
          <a:p>
            <a:r>
              <a:rPr lang="en-US" sz="1200" dirty="0"/>
              <a:t>Supervisor, Professional Services</a:t>
            </a:r>
            <a:br>
              <a:rPr lang="en-US" sz="1200" dirty="0"/>
            </a:br>
            <a:endParaRPr lang="en-US" sz="1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8014C3-C771-4E52-A318-ABA371FE14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7517" y="4516839"/>
            <a:ext cx="988817" cy="98881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B6419DF-37C4-419F-8C8C-34787FFB5ADB}"/>
              </a:ext>
            </a:extLst>
          </p:cNvPr>
          <p:cNvSpPr txBox="1"/>
          <p:nvPr/>
        </p:nvSpPr>
        <p:spPr>
          <a:xfrm>
            <a:off x="1464350" y="5562928"/>
            <a:ext cx="2976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PowerSchool Project Sponsor</a:t>
            </a:r>
          </a:p>
          <a:p>
            <a:r>
              <a:rPr lang="en-US" sz="1200" dirty="0"/>
              <a:t>Lindsey Dorsey</a:t>
            </a:r>
          </a:p>
          <a:p>
            <a:r>
              <a:rPr lang="en-US" sz="1200" dirty="0"/>
              <a:t>Sr. Director of Professional Services</a:t>
            </a:r>
            <a:br>
              <a:rPr lang="en-US" sz="1200" dirty="0"/>
            </a:br>
            <a:endParaRPr lang="en-US" sz="1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1FBBF5-CC68-4F36-84D6-57D8555A466C}"/>
              </a:ext>
            </a:extLst>
          </p:cNvPr>
          <p:cNvSpPr txBox="1"/>
          <p:nvPr/>
        </p:nvSpPr>
        <p:spPr>
          <a:xfrm>
            <a:off x="1493740" y="3565808"/>
            <a:ext cx="2582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Vermont AOE Project Sponsor</a:t>
            </a:r>
          </a:p>
          <a:p>
            <a:r>
              <a:rPr lang="en-US" sz="1200" dirty="0"/>
              <a:t>Emily Byrne</a:t>
            </a:r>
          </a:p>
          <a:p>
            <a:r>
              <a:rPr lang="en-US" sz="1200" dirty="0"/>
              <a:t>Chief Financial Officer</a:t>
            </a:r>
            <a:br>
              <a:rPr lang="en-US" sz="1200" dirty="0"/>
            </a:br>
            <a:endParaRPr lang="en-US"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A3E7F9-D8C9-4450-9032-870DF84B44DD}"/>
              </a:ext>
            </a:extLst>
          </p:cNvPr>
          <p:cNvSpPr txBox="1"/>
          <p:nvPr/>
        </p:nvSpPr>
        <p:spPr>
          <a:xfrm>
            <a:off x="4547841" y="3562338"/>
            <a:ext cx="43495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Vermont Agency of Education Project Team</a:t>
            </a:r>
          </a:p>
          <a:p>
            <a:r>
              <a:rPr lang="en-US" sz="1200" dirty="0"/>
              <a:t>Tim Holland, IT Project Manager</a:t>
            </a:r>
          </a:p>
          <a:p>
            <a:r>
              <a:rPr lang="en-US" sz="1200" dirty="0"/>
              <a:t>Alena Berube, Compliance Proj. Mgr and Ed. Analyst</a:t>
            </a:r>
          </a:p>
          <a:p>
            <a:r>
              <a:rPr lang="en-US" sz="1200" dirty="0"/>
              <a:t>Sean Cousino, Education Finance Manager</a:t>
            </a:r>
            <a:br>
              <a:rPr lang="en-US" sz="1200" dirty="0"/>
            </a:br>
            <a:endParaRPr lang="en-US" sz="12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D2E1A7F-E2BC-4BB0-8DF6-0D940289AD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52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8650" indent="-454025">
              <a:buFont typeface="+mj-lt"/>
              <a:buAutoNum type="arabicPeriod"/>
            </a:pPr>
            <a:r>
              <a:rPr lang="en-US" sz="1600" b="0" dirty="0"/>
              <a:t>Integrated—Accounting, payroll and human resources functionality is </a:t>
            </a:r>
            <a:r>
              <a:rPr lang="en-US" sz="1600" b="0" i="1" dirty="0"/>
              <a:t>integrated</a:t>
            </a:r>
            <a:r>
              <a:rPr lang="en-US" sz="1600" b="0" dirty="0"/>
              <a:t> in eFinancePLUS.</a:t>
            </a:r>
            <a:br>
              <a:rPr lang="en-US" sz="1600" b="0" dirty="0"/>
            </a:br>
            <a:endParaRPr lang="en-US" sz="1600" b="0" dirty="0"/>
          </a:p>
          <a:p>
            <a:pPr marL="628650" indent="-454025">
              <a:buFont typeface="+mj-lt"/>
              <a:buAutoNum type="arabicPeriod"/>
            </a:pPr>
            <a:r>
              <a:rPr lang="en-US" sz="1600" b="0" dirty="0"/>
              <a:t>Modern—A modern web-based interface</a:t>
            </a:r>
          </a:p>
          <a:p>
            <a:pPr marL="628650" indent="-454025">
              <a:buFont typeface="+mj-lt"/>
              <a:buAutoNum type="arabicPeriod"/>
            </a:pPr>
            <a:endParaRPr lang="en-US" sz="1600" b="0" dirty="0"/>
          </a:p>
          <a:p>
            <a:pPr marL="628650" indent="-454025">
              <a:buFont typeface="+mj-lt"/>
              <a:buAutoNum type="arabicPeriod"/>
            </a:pPr>
            <a:endParaRPr lang="en-US" sz="1600" b="0" dirty="0"/>
          </a:p>
          <a:p>
            <a:pPr marL="628650" indent="-454025">
              <a:buFont typeface="+mj-lt"/>
              <a:buAutoNum type="arabicPeriod"/>
            </a:pPr>
            <a:endParaRPr lang="en-US" sz="1600" b="0" dirty="0"/>
          </a:p>
          <a:p>
            <a:pPr marL="628650" indent="-454025">
              <a:buFont typeface="+mj-lt"/>
              <a:buAutoNum type="arabicPeriod"/>
            </a:pPr>
            <a:endParaRPr lang="en-US" sz="1600" b="0" dirty="0"/>
          </a:p>
          <a:p>
            <a:pPr marL="0" indent="0">
              <a:buNone/>
            </a:pPr>
            <a:endParaRPr lang="en-US" sz="1600" b="0" dirty="0"/>
          </a:p>
          <a:p>
            <a:pPr marL="631825" indent="-457200">
              <a:buFont typeface="+mj-lt"/>
              <a:buAutoNum type="arabicPeriod" startAt="3"/>
            </a:pPr>
            <a:r>
              <a:rPr lang="en-US" sz="1600" b="0" dirty="0"/>
              <a:t>Workflow-enabled—Paperless workflow for requisitioning, purchase order creation and HR onboarding.</a:t>
            </a:r>
            <a:br>
              <a:rPr lang="en-US" sz="1600" b="0" dirty="0"/>
            </a:br>
            <a:endParaRPr lang="en-US" sz="1600" b="0" dirty="0"/>
          </a:p>
          <a:p>
            <a:pPr marL="628650" indent="-454025">
              <a:buFont typeface="+mj-lt"/>
              <a:buAutoNum type="arabicPeriod" startAt="3"/>
            </a:pPr>
            <a:r>
              <a:rPr lang="en-US" sz="1600" b="0" dirty="0"/>
              <a:t>Account Monitoring—Dynamic liability account monitoring and compliance for regulatory issues, including the Affordable Care Act.</a:t>
            </a:r>
            <a:br>
              <a:rPr lang="en-US" sz="1600" b="0" dirty="0"/>
            </a:br>
            <a:endParaRPr lang="en-US" sz="1600" b="0" dirty="0"/>
          </a:p>
          <a:p>
            <a:pPr marL="628650" indent="-454025">
              <a:buFont typeface="+mj-lt"/>
              <a:buAutoNum type="arabicPeriod" startAt="3"/>
            </a:pPr>
            <a:r>
              <a:rPr lang="en-US" sz="1600" b="0" dirty="0"/>
              <a:t>Cognos—Standardized &amp; dynamic/customizable report writing capabilities.</a:t>
            </a:r>
            <a:br>
              <a:rPr lang="en-US" sz="1800" dirty="0"/>
            </a:br>
            <a:endParaRPr lang="en-US" sz="1800" dirty="0"/>
          </a:p>
          <a:p>
            <a:pPr>
              <a:buFont typeface="Wingdings" panose="05000000000000000000" pitchFamily="2" charset="2"/>
              <a:buChar char="Ø"/>
            </a:pPr>
            <a:endParaRPr lang="en-US" sz="2000" dirty="0"/>
          </a:p>
          <a:p>
            <a:pPr>
              <a:buFont typeface="Wingdings" panose="05000000000000000000" pitchFamily="2" charset="2"/>
              <a:buChar char="v"/>
            </a:pPr>
            <a:endParaRPr lang="en-US" sz="2000" dirty="0"/>
          </a:p>
          <a:p>
            <a:pPr>
              <a:buFont typeface="Wingdings" panose="05000000000000000000" pitchFamily="2" charset="2"/>
              <a:buChar char="v"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E4988-0D35-4142-86CD-FD0FBDC44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663" y="2166157"/>
            <a:ext cx="1972630" cy="1262843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C80E58-64F9-4089-88B2-8BC99AF5F0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378" y="2166157"/>
            <a:ext cx="2025368" cy="1262843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998E010-D482-490D-B857-F705F54BBF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9831" y="2156707"/>
            <a:ext cx="2628031" cy="128174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BA94FDA0-14D7-435A-9F4B-69DA2AAB4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71" y="85739"/>
            <a:ext cx="9071429" cy="805941"/>
          </a:xfrm>
        </p:spPr>
        <p:txBody>
          <a:bodyPr>
            <a:normAutofit fontScale="90000"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800" dirty="0"/>
              <a:t>So Why Change?     eFinancePLUS Advantages</a:t>
            </a:r>
            <a:endParaRPr lang="en-US" sz="4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F1D9BE-73B6-4245-BEDC-3C00BA1788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622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2" y="300514"/>
            <a:ext cx="8610338" cy="52729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/>
              <a:t>The most critical reason for this change is…</a:t>
            </a:r>
          </a:p>
          <a:p>
            <a:pPr marL="0" indent="0">
              <a:buNone/>
            </a:pPr>
            <a:endParaRPr lang="en-US" sz="1200" dirty="0"/>
          </a:p>
          <a:p>
            <a:pPr marL="0" indent="0" algn="ctr">
              <a:buNone/>
            </a:pPr>
            <a:r>
              <a:rPr lang="en-US" sz="2000" dirty="0"/>
              <a:t>Uniform Chart of Accounts </a:t>
            </a:r>
          </a:p>
          <a:p>
            <a:pPr marL="0" indent="0" algn="ctr">
              <a:buNone/>
            </a:pPr>
            <a:r>
              <a:rPr lang="en-US" sz="2000" dirty="0"/>
              <a:t>+</a:t>
            </a:r>
          </a:p>
          <a:p>
            <a:pPr marL="0" indent="0" algn="ctr">
              <a:buNone/>
            </a:pPr>
            <a:r>
              <a:rPr lang="en-US" sz="2000" dirty="0"/>
              <a:t>Reporting and Management of Metadata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6C0E4B-CD28-49B2-AB3A-537AD66B62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829" y="2096863"/>
            <a:ext cx="6190342" cy="36927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7E0CE2-0E2E-4A97-B575-82170394B9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59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endParaRPr lang="en-US" sz="2000" dirty="0"/>
          </a:p>
          <a:p>
            <a:pPr>
              <a:buFont typeface="Wingdings" panose="05000000000000000000" pitchFamily="2" charset="2"/>
              <a:buChar char="v"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CB52153-389B-43F8-92F3-A86AC8448A87}"/>
              </a:ext>
            </a:extLst>
          </p:cNvPr>
          <p:cNvSpPr txBox="1">
            <a:spLocks/>
          </p:cNvSpPr>
          <p:nvPr/>
        </p:nvSpPr>
        <p:spPr>
          <a:xfrm>
            <a:off x="287012" y="1284513"/>
            <a:ext cx="8390996" cy="4703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614611" rtl="0" eaLnBrk="1" latinLnBrk="0" hangingPunct="1">
              <a:lnSpc>
                <a:spcPct val="90000"/>
              </a:lnSpc>
              <a:spcBef>
                <a:spcPts val="673"/>
              </a:spcBef>
              <a:buFont typeface="Arial" panose="020B0604020202020204" pitchFamily="34" charset="0"/>
              <a:buChar char="•"/>
              <a:defRPr sz="1620" b="1" i="0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1pPr>
            <a:lvl2pPr marL="593055" indent="-285750" algn="l" defTabSz="614611" rtl="0" eaLnBrk="1" latinLnBrk="0" hangingPunct="1">
              <a:lnSpc>
                <a:spcPct val="90000"/>
              </a:lnSpc>
              <a:spcBef>
                <a:spcPts val="336"/>
              </a:spcBef>
              <a:buFont typeface="Courier New" panose="02070309020205020404" pitchFamily="49" charset="0"/>
              <a:buChar char="o"/>
              <a:defRPr sz="1620" b="0" i="1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2pPr>
            <a:lvl3pPr marL="900361" indent="-285750" algn="l" defTabSz="614611" rtl="0" eaLnBrk="1" latinLnBrk="0" hangingPunct="1">
              <a:lnSpc>
                <a:spcPct val="90000"/>
              </a:lnSpc>
              <a:spcBef>
                <a:spcPts val="336"/>
              </a:spcBef>
              <a:buFont typeface="Wingdings" panose="05000000000000000000" pitchFamily="2" charset="2"/>
              <a:buChar char="§"/>
              <a:defRPr sz="1344" b="0" i="0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3pPr>
            <a:lvl4pPr marL="1207666" indent="-285750" algn="l" defTabSz="614611" rtl="0" eaLnBrk="1" latinLnBrk="0" hangingPunct="1">
              <a:lnSpc>
                <a:spcPct val="90000"/>
              </a:lnSpc>
              <a:spcBef>
                <a:spcPts val="336"/>
              </a:spcBef>
              <a:buFont typeface="Verdana" panose="020B0604030504040204" pitchFamily="34" charset="0"/>
              <a:buChar char="­"/>
              <a:defRPr sz="1210" b="0" i="0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4pPr>
            <a:lvl5pPr marL="1514972" indent="-285750" algn="l" defTabSz="614611" rtl="0" eaLnBrk="1" latinLnBrk="0" hangingPunct="1">
              <a:lnSpc>
                <a:spcPct val="90000"/>
              </a:lnSpc>
              <a:spcBef>
                <a:spcPts val="336"/>
              </a:spcBef>
              <a:buFont typeface="Arial" panose="020B0604020202020204" pitchFamily="34" charset="0"/>
              <a:buChar char="•"/>
              <a:defRPr sz="1210" b="0" i="0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5pPr>
            <a:lvl6pPr marL="1690180" indent="-153653" algn="l" defTabSz="614611" rtl="0" eaLnBrk="1" latinLnBrk="0" hangingPunct="1">
              <a:lnSpc>
                <a:spcPct val="90000"/>
              </a:lnSpc>
              <a:spcBef>
                <a:spcPts val="336"/>
              </a:spcBef>
              <a:buFont typeface="Arial" panose="020B0604020202020204" pitchFamily="34" charset="0"/>
              <a:buChar char="•"/>
              <a:defRPr sz="12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97485" indent="-153653" algn="l" defTabSz="614611" rtl="0" eaLnBrk="1" latinLnBrk="0" hangingPunct="1">
              <a:lnSpc>
                <a:spcPct val="90000"/>
              </a:lnSpc>
              <a:spcBef>
                <a:spcPts val="336"/>
              </a:spcBef>
              <a:buFont typeface="Arial" panose="020B0604020202020204" pitchFamily="34" charset="0"/>
              <a:buChar char="•"/>
              <a:defRPr sz="12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04791" indent="-153653" algn="l" defTabSz="614611" rtl="0" eaLnBrk="1" latinLnBrk="0" hangingPunct="1">
              <a:lnSpc>
                <a:spcPct val="90000"/>
              </a:lnSpc>
              <a:spcBef>
                <a:spcPts val="336"/>
              </a:spcBef>
              <a:buFont typeface="Arial" panose="020B0604020202020204" pitchFamily="34" charset="0"/>
              <a:buChar char="•"/>
              <a:defRPr sz="12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12096" indent="-153653" algn="l" defTabSz="614611" rtl="0" eaLnBrk="1" latinLnBrk="0" hangingPunct="1">
              <a:lnSpc>
                <a:spcPct val="90000"/>
              </a:lnSpc>
              <a:spcBef>
                <a:spcPts val="336"/>
              </a:spcBef>
              <a:buFont typeface="Arial" panose="020B0604020202020204" pitchFamily="34" charset="0"/>
              <a:buChar char="•"/>
              <a:defRPr sz="12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600" dirty="0"/>
          </a:p>
          <a:p>
            <a:pPr marL="514350" indent="515938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1800" b="0" dirty="0"/>
              <a:t>If you sign up for Rounds 1-4, you will receive unlimited Conversion Assistance for your Districts.</a:t>
            </a:r>
          </a:p>
          <a:p>
            <a:pPr marL="514350" indent="515938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1800" b="0" dirty="0"/>
              <a:t>eFinancePLUS will allow you to make local level decisions and changes to your data tables.  Your participation in the Business Process Reviews in May will help to guide these decisions.</a:t>
            </a:r>
          </a:p>
          <a:p>
            <a:pPr marL="514350" indent="515938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1800" b="0" dirty="0"/>
              <a:t>Contact </a:t>
            </a:r>
            <a:r>
              <a:rPr lang="en-US" sz="1800" b="0" dirty="0">
                <a:hlinkClick r:id="rId2"/>
              </a:rPr>
              <a:t>AOE.SSDDMS@vermont.gov</a:t>
            </a:r>
            <a:r>
              <a:rPr lang="en-US" sz="1800" b="0" dirty="0"/>
              <a:t> for questions or support.</a:t>
            </a:r>
          </a:p>
          <a:p>
            <a:pPr marL="514350" indent="515938">
              <a:buFont typeface="+mj-lt"/>
              <a:buAutoNum type="arabicPeriod"/>
            </a:pPr>
            <a:endParaRPr lang="en-US" dirty="0"/>
          </a:p>
          <a:p>
            <a:pPr marL="514350" indent="515938">
              <a:buFont typeface="+mj-lt"/>
              <a:buAutoNum type="arabicPeriod"/>
            </a:pPr>
            <a:endParaRPr lang="en-US" dirty="0"/>
          </a:p>
          <a:p>
            <a:pPr marL="514350" indent="515938">
              <a:buFont typeface="+mj-lt"/>
              <a:buAutoNum type="arabicPeriod"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35A401-E3CA-4B22-BBD3-F201CEB8E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012" y="85739"/>
            <a:ext cx="8610338" cy="805941"/>
          </a:xfrm>
        </p:spPr>
        <p:txBody>
          <a:bodyPr/>
          <a:lstStyle/>
          <a:p>
            <a:r>
              <a:rPr lang="en-US" dirty="0"/>
              <a:t>3 Key Takeaways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C32140-32A6-4A15-8A40-72438F126B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458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Welcome to </a:t>
            </a:r>
            <a:r>
              <a:rPr lang="en-US" dirty="0" err="1"/>
              <a:t>OnTrack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2" y="891680"/>
            <a:ext cx="8610338" cy="5392945"/>
          </a:xfrm>
        </p:spPr>
        <p:txBody>
          <a:bodyPr/>
          <a:lstStyle/>
          <a:p>
            <a:r>
              <a:rPr lang="en-US" dirty="0"/>
              <a:t>PowerSchool’s Proprietary Implementation Model</a:t>
            </a:r>
          </a:p>
          <a:p>
            <a:endParaRPr lang="en-US" sz="600" dirty="0"/>
          </a:p>
          <a:p>
            <a:r>
              <a:rPr lang="en-US" sz="1400" dirty="0"/>
              <a:t>OnTrack</a:t>
            </a:r>
            <a:r>
              <a:rPr lang="en-US" sz="1400" b="0" dirty="0"/>
              <a:t> acts as a guide through the </a:t>
            </a:r>
            <a:r>
              <a:rPr lang="en-US" sz="1400" dirty="0"/>
              <a:t>5 critical phases </a:t>
            </a:r>
            <a:r>
              <a:rPr lang="en-US" sz="1400" b="0" dirty="0"/>
              <a:t>of your project</a:t>
            </a:r>
          </a:p>
          <a:p>
            <a:endParaRPr lang="en-US" sz="600" b="0" dirty="0"/>
          </a:p>
          <a:p>
            <a:r>
              <a:rPr lang="en-US" sz="1400" b="0" dirty="0"/>
              <a:t>Project Managers have </a:t>
            </a:r>
            <a:r>
              <a:rPr lang="en-US" sz="1400" dirty="0"/>
              <a:t>key deliverables </a:t>
            </a:r>
            <a:r>
              <a:rPr lang="en-US" sz="1400" b="0" dirty="0"/>
              <a:t>which control the outcomes and minimize risk </a:t>
            </a:r>
          </a:p>
          <a:p>
            <a:endParaRPr lang="en-US" sz="600" b="0" dirty="0"/>
          </a:p>
          <a:p>
            <a:r>
              <a:rPr lang="en-US" sz="1400" dirty="0"/>
              <a:t>Experienced Consultants </a:t>
            </a:r>
            <a:r>
              <a:rPr lang="en-US" sz="1400" b="0" dirty="0"/>
              <a:t>provide “Best Practice” solutions for school districts. </a:t>
            </a:r>
          </a:p>
          <a:p>
            <a:endParaRPr lang="en-US" sz="600" dirty="0"/>
          </a:p>
          <a:p>
            <a:r>
              <a:rPr lang="en-US" sz="1400" dirty="0"/>
              <a:t>Bring Software Live</a:t>
            </a:r>
          </a:p>
          <a:p>
            <a:pPr lvl="1"/>
            <a:r>
              <a:rPr lang="en-US" sz="1400" dirty="0"/>
              <a:t>On Time</a:t>
            </a:r>
          </a:p>
          <a:p>
            <a:pPr lvl="1"/>
            <a:r>
              <a:rPr lang="en-US" sz="1400" dirty="0"/>
              <a:t>Within Budget</a:t>
            </a:r>
          </a:p>
          <a:p>
            <a:pPr lvl="1"/>
            <a:r>
              <a:rPr lang="en-US" sz="1400" dirty="0"/>
              <a:t>Following K-12 Best Practices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49F7B6-103B-4A5B-AA14-B2C985886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410" y="2791448"/>
            <a:ext cx="4079170" cy="31748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E58D79-63FD-43C0-AE65-3ECDD0360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850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Discovery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Business Process Reviews</a:t>
            </a:r>
          </a:p>
          <a:p>
            <a:endParaRPr lang="en-US" dirty="0"/>
          </a:p>
          <a:p>
            <a:r>
              <a:rPr lang="en-US" dirty="0"/>
              <a:t>Define Roadmap for the Project</a:t>
            </a:r>
          </a:p>
          <a:p>
            <a:r>
              <a:rPr lang="en-US" dirty="0"/>
              <a:t>Document Setup and Processing Decisions (i.e. UCOA) </a:t>
            </a:r>
          </a:p>
          <a:p>
            <a:r>
              <a:rPr lang="en-US" dirty="0"/>
              <a:t>End Result is Vermont Best Practices Guide</a:t>
            </a:r>
          </a:p>
          <a:p>
            <a:r>
              <a:rPr lang="en-US" dirty="0"/>
              <a:t>Begin Setting up Preconfigured Environment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20C49A-34C5-6443-8FDF-574C5A7E01BD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205" y="3010123"/>
            <a:ext cx="3681629" cy="28361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A57581-5805-4D56-8226-8554B51081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114" y="5965194"/>
            <a:ext cx="1357086" cy="3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75792"/>
      </p:ext>
    </p:extLst>
  </p:cSld>
  <p:clrMapOvr>
    <a:masterClrMapping/>
  </p:clrMapOvr>
</p:sld>
</file>

<file path=ppt/theme/theme1.xml><?xml version="1.0" encoding="utf-8"?>
<a:theme xmlns:a="http://schemas.openxmlformats.org/drawingml/2006/main" name="PowerSchool">
  <a:themeElements>
    <a:clrScheme name="PowerSchool">
      <a:dk1>
        <a:srgbClr val="042C3F"/>
      </a:dk1>
      <a:lt1>
        <a:srgbClr val="FFFFFF"/>
      </a:lt1>
      <a:dk2>
        <a:srgbClr val="042C3F"/>
      </a:dk2>
      <a:lt2>
        <a:srgbClr val="FEFFFF"/>
      </a:lt2>
      <a:accent1>
        <a:srgbClr val="5FBAB7"/>
      </a:accent1>
      <a:accent2>
        <a:srgbClr val="7DB555"/>
      </a:accent2>
      <a:accent3>
        <a:srgbClr val="F7A71D"/>
      </a:accent3>
      <a:accent4>
        <a:srgbClr val="E14753"/>
      </a:accent4>
      <a:accent5>
        <a:srgbClr val="368AAC"/>
      </a:accent5>
      <a:accent6>
        <a:srgbClr val="FEFFFF"/>
      </a:accent6>
      <a:hlink>
        <a:srgbClr val="0563C1"/>
      </a:hlink>
      <a:folHlink>
        <a:srgbClr val="954F72"/>
      </a:folHlink>
    </a:clrScheme>
    <a:fontScheme name="PowerSchoo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7586D11F-B7E2-7240-BDE4-51DEC2709168}" vid="{796A21B3-D04A-AD43-BFB9-4B55F2EBA444}"/>
    </a:ext>
  </a:extLst>
</a:theme>
</file>

<file path=ppt/theme/theme2.xml><?xml version="1.0" encoding="utf-8"?>
<a:theme xmlns:a="http://schemas.openxmlformats.org/drawingml/2006/main" name="Transi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7586D11F-B7E2-7240-BDE4-51DEC2709168}" vid="{57354D48-7E45-A149-AF53-E205FE84BAF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PowerSchool_standard</Template>
  <TotalTime>7761</TotalTime>
  <Words>841</Words>
  <Application>Microsoft Office PowerPoint</Application>
  <PresentationFormat>On-screen Show (4:3)</PresentationFormat>
  <Paragraphs>256</Paragraphs>
  <Slides>23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Calibri</vt:lpstr>
      <vt:lpstr>Courier New</vt:lpstr>
      <vt:lpstr>Open Sans</vt:lpstr>
      <vt:lpstr>Verdana</vt:lpstr>
      <vt:lpstr>Wingdings</vt:lpstr>
      <vt:lpstr>PowerSchool</vt:lpstr>
      <vt:lpstr>Transition Slides</vt:lpstr>
      <vt:lpstr>Acrobat Document</vt:lpstr>
      <vt:lpstr>State of Vermont Agency of Education eFinancePLUS Implementation Overview Presentation</vt:lpstr>
      <vt:lpstr>PowerPoint Presentation</vt:lpstr>
      <vt:lpstr>Agenda</vt:lpstr>
      <vt:lpstr>Introductions and Overview</vt:lpstr>
      <vt:lpstr>So Why Change?     eFinancePLUS Advantages</vt:lpstr>
      <vt:lpstr>PowerPoint Presentation</vt:lpstr>
      <vt:lpstr>3 Key Takeaways</vt:lpstr>
      <vt:lpstr>Welcome to OnTrack</vt:lpstr>
      <vt:lpstr>Discovery</vt:lpstr>
      <vt:lpstr>Planning</vt:lpstr>
      <vt:lpstr>Preparation</vt:lpstr>
      <vt:lpstr>Execution</vt:lpstr>
      <vt:lpstr>Confirmation</vt:lpstr>
      <vt:lpstr>Go Live &amp; Post Live Support</vt:lpstr>
      <vt:lpstr>Project Rollout Plan</vt:lpstr>
      <vt:lpstr>Project Rollout Plan – All Rounds</vt:lpstr>
      <vt:lpstr>Implementation Timeline Overview </vt:lpstr>
      <vt:lpstr>Sample Project TimeLine</vt:lpstr>
      <vt:lpstr>Project Rollout Plan</vt:lpstr>
      <vt:lpstr>What’s Next?</vt:lpstr>
      <vt:lpstr>3 Key Takeaways</vt:lpstr>
      <vt:lpstr>Questions?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Robertson;Alicia.Forward@powerschool.com</dc:creator>
  <cp:lastModifiedBy>Alicia Forward</cp:lastModifiedBy>
  <cp:revision>110</cp:revision>
  <dcterms:created xsi:type="dcterms:W3CDTF">2016-04-11T20:41:15Z</dcterms:created>
  <dcterms:modified xsi:type="dcterms:W3CDTF">2018-04-23T21:59:48Z</dcterms:modified>
</cp:coreProperties>
</file>