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66" r:id="rId6"/>
    <p:sldId id="259" r:id="rId7"/>
    <p:sldId id="268" r:id="rId8"/>
    <p:sldId id="260" r:id="rId9"/>
    <p:sldId id="262" r:id="rId10"/>
    <p:sldId id="267" r:id="rId11"/>
    <p:sldId id="263" r:id="rId12"/>
    <p:sldId id="264" r:id="rId13"/>
    <p:sldId id="265"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717" autoAdjust="0"/>
  </p:normalViewPr>
  <p:slideViewPr>
    <p:cSldViewPr snapToGrid="0">
      <p:cViewPr varScale="1">
        <p:scale>
          <a:sx n="105" d="100"/>
          <a:sy n="105" d="100"/>
        </p:scale>
        <p:origin x="146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2"/>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2192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599600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81363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3000" baseline="0"/>
            </a:lvl1pPr>
          </a:lstStyle>
          <a:p>
            <a:r>
              <a:rPr lang="en-US"/>
              <a:t>Click to edit Master title style</a:t>
            </a:r>
            <a:endParaRPr lang="en-US" dirty="0"/>
          </a:p>
        </p:txBody>
      </p:sp>
      <p:sp>
        <p:nvSpPr>
          <p:cNvPr id="5" name="Content Placeholder 4"/>
          <p:cNvSpPr>
            <a:spLocks noGrp="1"/>
          </p:cNvSpPr>
          <p:nvPr>
            <p:ph sz="quarter" idx="10"/>
          </p:nvPr>
        </p:nvSpPr>
        <p:spPr>
          <a:xfrm>
            <a:off x="457200" y="1600200"/>
            <a:ext cx="4038600" cy="4648200"/>
          </a:xfrm>
        </p:spPr>
        <p:txBody>
          <a:bodyPr/>
          <a:lstStyle>
            <a:lvl1pPr marL="0" indent="0">
              <a:buNone/>
              <a:defRPr/>
            </a:lvl1pPr>
          </a:lstStyle>
          <a:p>
            <a:pPr lvl="0"/>
            <a:r>
              <a:rPr lang="en-US"/>
              <a:t>Click to edit Master text styles</a:t>
            </a:r>
          </a:p>
        </p:txBody>
      </p:sp>
      <p:sp>
        <p:nvSpPr>
          <p:cNvPr id="6" name="Content Placeholder 4"/>
          <p:cNvSpPr>
            <a:spLocks noGrp="1"/>
          </p:cNvSpPr>
          <p:nvPr>
            <p:ph sz="quarter" idx="11"/>
          </p:nvPr>
        </p:nvSpPr>
        <p:spPr>
          <a:xfrm>
            <a:off x="4648200" y="1600200"/>
            <a:ext cx="4038600" cy="46482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707548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3000" baseline="0"/>
            </a:lvl1pPr>
          </a:lstStyle>
          <a:p>
            <a:r>
              <a:rPr lang="en-US"/>
              <a:t>Click to edit Master title style</a:t>
            </a:r>
            <a:endParaRPr lang="en-US" dirty="0"/>
          </a:p>
        </p:txBody>
      </p:sp>
      <p:sp>
        <p:nvSpPr>
          <p:cNvPr id="11" name="Text Placeholder 10"/>
          <p:cNvSpPr>
            <a:spLocks noGrp="1"/>
          </p:cNvSpPr>
          <p:nvPr>
            <p:ph type="body" sz="quarter" idx="10"/>
          </p:nvPr>
        </p:nvSpPr>
        <p:spPr>
          <a:xfrm>
            <a:off x="533400" y="1600200"/>
            <a:ext cx="81534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78083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16177"/>
            <a:ext cx="8153400" cy="1470025"/>
          </a:xfrm>
        </p:spPr>
        <p:txBody>
          <a:bodyPr/>
          <a:lstStyle/>
          <a:p>
            <a:r>
              <a:rPr lang="en-US"/>
              <a:t>Click to edit Master title style</a:t>
            </a:r>
            <a:endParaRPr lang="en-US" dirty="0"/>
          </a:p>
        </p:txBody>
      </p:sp>
    </p:spTree>
    <p:extLst>
      <p:ext uri="{BB962C8B-B14F-4D97-AF65-F5344CB8AC3E}">
        <p14:creationId xmlns:p14="http://schemas.microsoft.com/office/powerpoint/2010/main" val="2571289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3000" baseline="0"/>
            </a:lvl1pPr>
          </a:lstStyle>
          <a:p>
            <a:r>
              <a:rPr lang="en-US"/>
              <a:t>Click to edit Master title style</a:t>
            </a:r>
            <a:endParaRPr lang="en-US" dirty="0"/>
          </a:p>
        </p:txBody>
      </p:sp>
      <p:sp>
        <p:nvSpPr>
          <p:cNvPr id="11" name="Text Placeholder 10"/>
          <p:cNvSpPr>
            <a:spLocks noGrp="1"/>
          </p:cNvSpPr>
          <p:nvPr>
            <p:ph type="body" sz="quarter" idx="10"/>
          </p:nvPr>
        </p:nvSpPr>
        <p:spPr>
          <a:xfrm>
            <a:off x="533400" y="1600200"/>
            <a:ext cx="81534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5828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sert Objec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3000" baseline="0"/>
            </a:lvl1pPr>
          </a:lstStyle>
          <a:p>
            <a:r>
              <a:rPr lang="en-US"/>
              <a:t>Click to edit Master title style</a:t>
            </a:r>
            <a:endParaRPr lang="en-US" dirty="0"/>
          </a:p>
        </p:txBody>
      </p:sp>
      <p:sp>
        <p:nvSpPr>
          <p:cNvPr id="5" name="Content Placeholder 4"/>
          <p:cNvSpPr>
            <a:spLocks noGrp="1"/>
          </p:cNvSpPr>
          <p:nvPr>
            <p:ph sz="quarter" idx="10"/>
          </p:nvPr>
        </p:nvSpPr>
        <p:spPr>
          <a:xfrm>
            <a:off x="457200" y="1600200"/>
            <a:ext cx="8229600" cy="44958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2249932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3000" baseline="0"/>
            </a:lvl1pPr>
          </a:lstStyle>
          <a:p>
            <a:r>
              <a:rPr lang="en-US"/>
              <a:t>Click to edit Master title style</a:t>
            </a:r>
            <a:endParaRPr lang="en-US" dirty="0"/>
          </a:p>
        </p:txBody>
      </p:sp>
      <p:sp>
        <p:nvSpPr>
          <p:cNvPr id="5" name="Content Placeholder 4"/>
          <p:cNvSpPr>
            <a:spLocks noGrp="1"/>
          </p:cNvSpPr>
          <p:nvPr>
            <p:ph sz="quarter" idx="10"/>
          </p:nvPr>
        </p:nvSpPr>
        <p:spPr>
          <a:xfrm>
            <a:off x="457200" y="1600200"/>
            <a:ext cx="4038600" cy="4648200"/>
          </a:xfrm>
        </p:spPr>
        <p:txBody>
          <a:bodyPr/>
          <a:lstStyle>
            <a:lvl1pPr marL="0" indent="0">
              <a:buNone/>
              <a:defRPr/>
            </a:lvl1pPr>
          </a:lstStyle>
          <a:p>
            <a:pPr lvl="0"/>
            <a:r>
              <a:rPr lang="en-US"/>
              <a:t>Click to edit Master text styles</a:t>
            </a:r>
          </a:p>
        </p:txBody>
      </p:sp>
      <p:sp>
        <p:nvSpPr>
          <p:cNvPr id="6" name="Content Placeholder 4"/>
          <p:cNvSpPr>
            <a:spLocks noGrp="1"/>
          </p:cNvSpPr>
          <p:nvPr>
            <p:ph sz="quarter" idx="11"/>
          </p:nvPr>
        </p:nvSpPr>
        <p:spPr>
          <a:xfrm>
            <a:off x="4648200" y="1600200"/>
            <a:ext cx="4038600" cy="46482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3602117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and Objec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3000" baseline="0"/>
            </a:lvl1pPr>
          </a:lstStyle>
          <a:p>
            <a:r>
              <a:rPr lang="en-US"/>
              <a:t>Click to edit Master title style</a:t>
            </a:r>
            <a:endParaRPr lang="en-US" dirty="0"/>
          </a:p>
        </p:txBody>
      </p:sp>
      <p:sp>
        <p:nvSpPr>
          <p:cNvPr id="6" name="Content Placeholder 4"/>
          <p:cNvSpPr>
            <a:spLocks noGrp="1"/>
          </p:cNvSpPr>
          <p:nvPr>
            <p:ph sz="quarter" idx="11"/>
          </p:nvPr>
        </p:nvSpPr>
        <p:spPr>
          <a:xfrm>
            <a:off x="4648200" y="1600200"/>
            <a:ext cx="4038600" cy="46482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533400" y="1600200"/>
            <a:ext cx="39624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0523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6" name="Content Placeholder 4"/>
          <p:cNvSpPr>
            <a:spLocks noGrp="1"/>
          </p:cNvSpPr>
          <p:nvPr>
            <p:ph sz="quarter" idx="11"/>
          </p:nvPr>
        </p:nvSpPr>
        <p:spPr>
          <a:xfrm>
            <a:off x="4648200" y="381000"/>
            <a:ext cx="4038600" cy="58674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533400" y="381000"/>
            <a:ext cx="39624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3498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981200" y="685800"/>
            <a:ext cx="5105400" cy="3886200"/>
          </a:xfrm>
        </p:spPr>
        <p:txBody>
          <a:bodyPr rtlCol="0">
            <a:normAutofit/>
          </a:bodyPr>
          <a:lstStyle/>
          <a:p>
            <a:pPr lvl="0"/>
            <a:r>
              <a:rPr lang="en-US" noProof="0"/>
              <a:t>Click icon to add picture</a:t>
            </a:r>
          </a:p>
        </p:txBody>
      </p:sp>
      <p:sp>
        <p:nvSpPr>
          <p:cNvPr id="7" name="Text Placeholder 6"/>
          <p:cNvSpPr>
            <a:spLocks noGrp="1"/>
          </p:cNvSpPr>
          <p:nvPr>
            <p:ph type="body" sz="quarter" idx="11"/>
          </p:nvPr>
        </p:nvSpPr>
        <p:spPr>
          <a:xfrm>
            <a:off x="1981200" y="4648200"/>
            <a:ext cx="5105400" cy="106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77757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3000" baseline="0"/>
            </a:lvl1pPr>
          </a:lstStyle>
          <a:p>
            <a:r>
              <a:rPr lang="en-US"/>
              <a:t>Click to edit Master title style</a:t>
            </a:r>
            <a:endParaRPr lang="en-US" dirty="0"/>
          </a:p>
        </p:txBody>
      </p:sp>
    </p:spTree>
    <p:extLst>
      <p:ext uri="{BB962C8B-B14F-4D97-AF65-F5344CB8AC3E}">
        <p14:creationId xmlns:p14="http://schemas.microsoft.com/office/powerpoint/2010/main" val="989634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457200" y="6172202"/>
            <a:ext cx="8229600" cy="517525"/>
          </a:xfrm>
          <a:prstGeom prst="rect">
            <a:avLst/>
          </a:prstGeom>
        </p:spPr>
        <p:txBody>
          <a:bodyPr vert="horz" lIns="91440" tIns="45720" rIns="91440" bIns="45720" rtlCol="0" anchor="ctr"/>
          <a:lstStyle>
            <a:lvl1pPr algn="ctr" fontAlgn="auto">
              <a:spcBef>
                <a:spcPts val="0"/>
              </a:spcBef>
              <a:spcAft>
                <a:spcPts val="0"/>
              </a:spcAft>
              <a:defRPr sz="900" dirty="0">
                <a:solidFill>
                  <a:schemeClr val="tx1">
                    <a:tint val="75000"/>
                  </a:schemeClr>
                </a:solidFill>
                <a:latin typeface="+mn-lt"/>
                <a:cs typeface="+mn-cs"/>
              </a:defRPr>
            </a:lvl1pPr>
          </a:lstStyle>
          <a:p>
            <a:endParaRPr lang="en-US"/>
          </a:p>
        </p:txBody>
      </p:sp>
      <p:pic>
        <p:nvPicPr>
          <p:cNvPr id="1029" name="Picture 9" descr="AOEd MOM Hor 2C.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7010401" y="6248402"/>
            <a:ext cx="15906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609600" y="6491288"/>
            <a:ext cx="62484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52988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sz="3300" kern="1200">
          <a:solidFill>
            <a:schemeClr val="tx1"/>
          </a:solidFill>
          <a:latin typeface="+mj-lt"/>
          <a:ea typeface="+mj-ea"/>
          <a:cs typeface="+mj-cs"/>
        </a:defRPr>
      </a:lvl1pPr>
      <a:lvl2pPr algn="ctr" rtl="0" eaLnBrk="1" fontAlgn="base" hangingPunct="1">
        <a:spcBef>
          <a:spcPct val="0"/>
        </a:spcBef>
        <a:spcAft>
          <a:spcPct val="0"/>
        </a:spcAft>
        <a:defRPr sz="3300">
          <a:solidFill>
            <a:schemeClr val="tx1"/>
          </a:solidFill>
          <a:latin typeface="Franklin Gothic Book" panose="020B0503020102020204" pitchFamily="34" charset="0"/>
        </a:defRPr>
      </a:lvl2pPr>
      <a:lvl3pPr algn="ctr" rtl="0" eaLnBrk="1" fontAlgn="base" hangingPunct="1">
        <a:spcBef>
          <a:spcPct val="0"/>
        </a:spcBef>
        <a:spcAft>
          <a:spcPct val="0"/>
        </a:spcAft>
        <a:defRPr sz="3300">
          <a:solidFill>
            <a:schemeClr val="tx1"/>
          </a:solidFill>
          <a:latin typeface="Franklin Gothic Book" panose="020B0503020102020204" pitchFamily="34" charset="0"/>
        </a:defRPr>
      </a:lvl3pPr>
      <a:lvl4pPr algn="ctr" rtl="0" eaLnBrk="1" fontAlgn="base" hangingPunct="1">
        <a:spcBef>
          <a:spcPct val="0"/>
        </a:spcBef>
        <a:spcAft>
          <a:spcPct val="0"/>
        </a:spcAft>
        <a:defRPr sz="3300">
          <a:solidFill>
            <a:schemeClr val="tx1"/>
          </a:solidFill>
          <a:latin typeface="Franklin Gothic Book" panose="020B0503020102020204" pitchFamily="34" charset="0"/>
        </a:defRPr>
      </a:lvl4pPr>
      <a:lvl5pPr algn="ctr" rtl="0" eaLnBrk="1" fontAlgn="base" hangingPunct="1">
        <a:spcBef>
          <a:spcPct val="0"/>
        </a:spcBef>
        <a:spcAft>
          <a:spcPct val="0"/>
        </a:spcAft>
        <a:defRPr sz="3300">
          <a:solidFill>
            <a:schemeClr val="tx1"/>
          </a:solidFill>
          <a:latin typeface="Franklin Gothic Book" panose="020B0503020102020204" pitchFamily="34" charset="0"/>
        </a:defRPr>
      </a:lvl5pPr>
      <a:lvl6pPr marL="342900" algn="ctr" rtl="0" eaLnBrk="1" fontAlgn="base" hangingPunct="1">
        <a:spcBef>
          <a:spcPct val="0"/>
        </a:spcBef>
        <a:spcAft>
          <a:spcPct val="0"/>
        </a:spcAft>
        <a:defRPr sz="3300">
          <a:solidFill>
            <a:schemeClr val="tx1"/>
          </a:solidFill>
          <a:latin typeface="Franklin Gothic Book" panose="020B0503020102020204" pitchFamily="34" charset="0"/>
        </a:defRPr>
      </a:lvl6pPr>
      <a:lvl7pPr marL="685800" algn="ctr" rtl="0" eaLnBrk="1" fontAlgn="base" hangingPunct="1">
        <a:spcBef>
          <a:spcPct val="0"/>
        </a:spcBef>
        <a:spcAft>
          <a:spcPct val="0"/>
        </a:spcAft>
        <a:defRPr sz="3300">
          <a:solidFill>
            <a:schemeClr val="tx1"/>
          </a:solidFill>
          <a:latin typeface="Franklin Gothic Book" panose="020B0503020102020204" pitchFamily="34" charset="0"/>
        </a:defRPr>
      </a:lvl7pPr>
      <a:lvl8pPr marL="1028700" algn="ctr" rtl="0" eaLnBrk="1" fontAlgn="base" hangingPunct="1">
        <a:spcBef>
          <a:spcPct val="0"/>
        </a:spcBef>
        <a:spcAft>
          <a:spcPct val="0"/>
        </a:spcAft>
        <a:defRPr sz="3300">
          <a:solidFill>
            <a:schemeClr val="tx1"/>
          </a:solidFill>
          <a:latin typeface="Franklin Gothic Book" panose="020B0503020102020204" pitchFamily="34" charset="0"/>
        </a:defRPr>
      </a:lvl8pPr>
      <a:lvl9pPr marL="1371600" algn="ctr" rtl="0" eaLnBrk="1" fontAlgn="base" hangingPunct="1">
        <a:spcBef>
          <a:spcPct val="0"/>
        </a:spcBef>
        <a:spcAft>
          <a:spcPct val="0"/>
        </a:spcAft>
        <a:defRPr sz="3300">
          <a:solidFill>
            <a:schemeClr val="tx1"/>
          </a:solidFill>
          <a:latin typeface="Franklin Gothic Book" panose="020B0503020102020204" pitchFamily="34" charset="0"/>
        </a:defRPr>
      </a:lvl9pPr>
    </p:titleStyle>
    <p:bodyStyle>
      <a:lvl1pPr marL="257175" indent="-257175"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rtl="0" eaLnBrk="1" fontAlgn="base" hangingPunct="1">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rtl="0" eaLnBrk="1" fontAlgn="base" hangingPunct="1">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00150" indent="-171450" algn="l" rtl="0" eaLnBrk="1" fontAlgn="base" hangingPunct="1">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rtl="0" eaLnBrk="1" fontAlgn="base" hangingPunct="1">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education.vermont.gov/education-quality-assurance/continuous-improvement"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73446-4A4C-4C60-A6C2-FE53492E4B2D}"/>
              </a:ext>
            </a:extLst>
          </p:cNvPr>
          <p:cNvSpPr>
            <a:spLocks noGrp="1"/>
          </p:cNvSpPr>
          <p:nvPr>
            <p:ph type="ctrTitle"/>
          </p:nvPr>
        </p:nvSpPr>
        <p:spPr>
          <a:xfrm>
            <a:off x="685800" y="1752602"/>
            <a:ext cx="7772400" cy="1470025"/>
          </a:xfrm>
        </p:spPr>
        <p:txBody>
          <a:bodyPr/>
          <a:lstStyle/>
          <a:p>
            <a:r>
              <a:rPr lang="en-US" sz="4000" b="1" dirty="0"/>
              <a:t>Submission Updates: </a:t>
            </a:r>
            <a:br>
              <a:rPr lang="en-US" sz="4000" b="1" dirty="0"/>
            </a:br>
            <a:r>
              <a:rPr lang="en-US" sz="4000" b="1" dirty="0"/>
              <a:t>CIPs and CFP Applications</a:t>
            </a:r>
          </a:p>
        </p:txBody>
      </p:sp>
      <p:sp>
        <p:nvSpPr>
          <p:cNvPr id="3" name="Subtitle 2">
            <a:extLst>
              <a:ext uri="{FF2B5EF4-FFF2-40B4-BE49-F238E27FC236}">
                <a16:creationId xmlns:a16="http://schemas.microsoft.com/office/drawing/2014/main" id="{64EED0B6-4B9D-425A-9ED0-EAD3B78CE0CF}"/>
              </a:ext>
            </a:extLst>
          </p:cNvPr>
          <p:cNvSpPr>
            <a:spLocks noGrp="1"/>
          </p:cNvSpPr>
          <p:nvPr>
            <p:ph type="subTitle" idx="1"/>
          </p:nvPr>
        </p:nvSpPr>
        <p:spPr/>
        <p:txBody>
          <a:bodyPr/>
          <a:lstStyle/>
          <a:p>
            <a:r>
              <a:rPr lang="en-US" dirty="0">
                <a:solidFill>
                  <a:schemeClr val="accent1">
                    <a:lumMod val="75000"/>
                  </a:schemeClr>
                </a:solidFill>
              </a:rPr>
              <a:t>Josh Souliere / Jesse Roy</a:t>
            </a:r>
          </a:p>
          <a:p>
            <a:r>
              <a:rPr lang="en-US" dirty="0">
                <a:solidFill>
                  <a:schemeClr val="accent1">
                    <a:lumMod val="75000"/>
                  </a:schemeClr>
                </a:solidFill>
              </a:rPr>
              <a:t>January 29, 2020</a:t>
            </a:r>
          </a:p>
        </p:txBody>
      </p:sp>
    </p:spTree>
    <p:extLst>
      <p:ext uri="{BB962C8B-B14F-4D97-AF65-F5344CB8AC3E}">
        <p14:creationId xmlns:p14="http://schemas.microsoft.com/office/powerpoint/2010/main" val="1549200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 of CIP Upload Tab"/>
          <p:cNvPicPr>
            <a:picLocks noChangeAspect="1"/>
          </p:cNvPicPr>
          <p:nvPr/>
        </p:nvPicPr>
        <p:blipFill>
          <a:blip r:embed="rId2"/>
          <a:stretch>
            <a:fillRect/>
          </a:stretch>
        </p:blipFill>
        <p:spPr>
          <a:xfrm>
            <a:off x="606277" y="1749288"/>
            <a:ext cx="7931445" cy="3712584"/>
          </a:xfrm>
          <a:prstGeom prst="rect">
            <a:avLst/>
          </a:prstGeom>
          <a:ln>
            <a:noFill/>
          </a:ln>
          <a:effectLst>
            <a:outerShdw blurRad="190500" algn="tl" rotWithShape="0">
              <a:srgbClr val="000000">
                <a:alpha val="70000"/>
              </a:srgbClr>
            </a:outerShdw>
          </a:effectLst>
        </p:spPr>
      </p:pic>
      <p:sp>
        <p:nvSpPr>
          <p:cNvPr id="2" name="Title 1"/>
          <p:cNvSpPr>
            <a:spLocks noGrp="1"/>
          </p:cNvSpPr>
          <p:nvPr>
            <p:ph type="title"/>
          </p:nvPr>
        </p:nvSpPr>
        <p:spPr/>
        <p:txBody>
          <a:bodyPr>
            <a:normAutofit/>
          </a:bodyPr>
          <a:lstStyle/>
          <a:p>
            <a:r>
              <a:rPr lang="en-US" sz="4000" b="1" dirty="0"/>
              <a:t>CIP Upload Tab</a:t>
            </a:r>
          </a:p>
        </p:txBody>
      </p:sp>
    </p:spTree>
    <p:extLst>
      <p:ext uri="{BB962C8B-B14F-4D97-AF65-F5344CB8AC3E}">
        <p14:creationId xmlns:p14="http://schemas.microsoft.com/office/powerpoint/2010/main" val="3424051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098D1-0AB3-455B-BF09-22EAE687615D}"/>
              </a:ext>
            </a:extLst>
          </p:cNvPr>
          <p:cNvSpPr>
            <a:spLocks noGrp="1"/>
          </p:cNvSpPr>
          <p:nvPr>
            <p:ph type="title"/>
          </p:nvPr>
        </p:nvSpPr>
        <p:spPr/>
        <p:txBody>
          <a:bodyPr>
            <a:noAutofit/>
          </a:bodyPr>
          <a:lstStyle/>
          <a:p>
            <a:r>
              <a:rPr lang="en-US" sz="4000" b="1" dirty="0"/>
              <a:t>CIP Template: </a:t>
            </a:r>
            <a:br>
              <a:rPr lang="en-US" sz="4000" b="1" dirty="0"/>
            </a:br>
            <a:r>
              <a:rPr lang="en-US" sz="4000" b="1" dirty="0"/>
              <a:t>Expectations and Review</a:t>
            </a:r>
          </a:p>
        </p:txBody>
      </p:sp>
      <p:sp>
        <p:nvSpPr>
          <p:cNvPr id="3" name="Text Placeholder 2">
            <a:extLst>
              <a:ext uri="{FF2B5EF4-FFF2-40B4-BE49-F238E27FC236}">
                <a16:creationId xmlns:a16="http://schemas.microsoft.com/office/drawing/2014/main" id="{8F80574F-71A1-4432-A386-12F7004D5C3A}"/>
              </a:ext>
            </a:extLst>
          </p:cNvPr>
          <p:cNvSpPr>
            <a:spLocks noGrp="1"/>
          </p:cNvSpPr>
          <p:nvPr>
            <p:ph type="body" sz="quarter" idx="10"/>
          </p:nvPr>
        </p:nvSpPr>
        <p:spPr>
          <a:xfrm>
            <a:off x="585788" y="1685926"/>
            <a:ext cx="7972424" cy="4688748"/>
          </a:xfrm>
        </p:spPr>
        <p:txBody>
          <a:bodyPr/>
          <a:lstStyle/>
          <a:p>
            <a:pPr marL="342900" lvl="1" indent="0">
              <a:buNone/>
            </a:pPr>
            <a:endParaRPr lang="en-US" dirty="0">
              <a:hlinkClick r:id="rId2"/>
            </a:endParaRPr>
          </a:p>
          <a:p>
            <a:pPr marL="342900" lvl="1" indent="0">
              <a:buNone/>
            </a:pPr>
            <a:r>
              <a:rPr lang="en-US" dirty="0">
                <a:hlinkClick r:id="rId2"/>
              </a:rPr>
              <a:t>Continuous Improvement Plan Review Process</a:t>
            </a:r>
            <a:endParaRPr lang="en-US" dirty="0"/>
          </a:p>
          <a:p>
            <a:pPr marL="342900" lvl="1" indent="0">
              <a:buNone/>
            </a:pPr>
            <a:endParaRPr lang="en-US" dirty="0"/>
          </a:p>
          <a:p>
            <a:pPr lvl="1">
              <a:buFontTx/>
              <a:buChar char="-"/>
            </a:pPr>
            <a:r>
              <a:rPr lang="en-US" dirty="0"/>
              <a:t>Review process the Education Quality Coordinators (EQC) will be using when reviewing CIPs</a:t>
            </a:r>
          </a:p>
          <a:p>
            <a:pPr lvl="1">
              <a:buFontTx/>
              <a:buChar char="-"/>
            </a:pPr>
            <a:endParaRPr lang="en-US" dirty="0"/>
          </a:p>
          <a:p>
            <a:pPr lvl="1">
              <a:buFontTx/>
              <a:buChar char="-"/>
            </a:pPr>
            <a:r>
              <a:rPr lang="en-US" dirty="0"/>
              <a:t>Provides information EQCs will be looking for, and why CIPs could be returned</a:t>
            </a:r>
          </a:p>
          <a:p>
            <a:pPr lvl="1">
              <a:buFontTx/>
              <a:buChar char="-"/>
            </a:pPr>
            <a:endParaRPr lang="en-US" dirty="0"/>
          </a:p>
          <a:p>
            <a:pPr lvl="1">
              <a:buFontTx/>
              <a:buChar char="-"/>
            </a:pPr>
            <a:r>
              <a:rPr lang="en-US" dirty="0"/>
              <a:t>Aligned with the CIP Template</a:t>
            </a:r>
          </a:p>
          <a:p>
            <a:pPr marL="342900" lvl="1" indent="0">
              <a:buNone/>
            </a:pPr>
            <a:endParaRPr lang="en-US" dirty="0"/>
          </a:p>
          <a:p>
            <a:pPr marL="342900" lvl="1" indent="0">
              <a:buNone/>
            </a:pPr>
            <a:endParaRPr lang="en-US" dirty="0"/>
          </a:p>
          <a:p>
            <a:pPr marL="342900" lvl="1" indent="0">
              <a:buNone/>
            </a:pPr>
            <a:endParaRPr lang="en-US" dirty="0"/>
          </a:p>
          <a:p>
            <a:pPr lvl="1">
              <a:buFontTx/>
              <a:buChar char="-"/>
            </a:pPr>
            <a:endParaRPr lang="en-US" dirty="0"/>
          </a:p>
        </p:txBody>
      </p:sp>
    </p:spTree>
    <p:extLst>
      <p:ext uri="{BB962C8B-B14F-4D97-AF65-F5344CB8AC3E}">
        <p14:creationId xmlns:p14="http://schemas.microsoft.com/office/powerpoint/2010/main" val="1507780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098D1-0AB3-455B-BF09-22EAE687615D}"/>
              </a:ext>
            </a:extLst>
          </p:cNvPr>
          <p:cNvSpPr>
            <a:spLocks noGrp="1"/>
          </p:cNvSpPr>
          <p:nvPr>
            <p:ph type="title"/>
          </p:nvPr>
        </p:nvSpPr>
        <p:spPr/>
        <p:txBody>
          <a:bodyPr>
            <a:normAutofit/>
          </a:bodyPr>
          <a:lstStyle/>
          <a:p>
            <a:r>
              <a:rPr lang="en-US" sz="4000" b="1" dirty="0"/>
              <a:t>Timeline</a:t>
            </a:r>
          </a:p>
        </p:txBody>
      </p:sp>
      <p:sp>
        <p:nvSpPr>
          <p:cNvPr id="3" name="Text Placeholder 2">
            <a:extLst>
              <a:ext uri="{FF2B5EF4-FFF2-40B4-BE49-F238E27FC236}">
                <a16:creationId xmlns:a16="http://schemas.microsoft.com/office/drawing/2014/main" id="{8F80574F-71A1-4432-A386-12F7004D5C3A}"/>
              </a:ext>
            </a:extLst>
          </p:cNvPr>
          <p:cNvSpPr>
            <a:spLocks noGrp="1"/>
          </p:cNvSpPr>
          <p:nvPr>
            <p:ph type="body" sz="quarter" idx="10"/>
          </p:nvPr>
        </p:nvSpPr>
        <p:spPr>
          <a:xfrm>
            <a:off x="585788" y="1354620"/>
            <a:ext cx="7972424" cy="4820891"/>
          </a:xfrm>
        </p:spPr>
        <p:txBody>
          <a:bodyPr/>
          <a:lstStyle/>
          <a:p>
            <a:pPr lvl="1"/>
            <a:r>
              <a:rPr lang="en-US" dirty="0"/>
              <a:t>CIP and Data Inventory submission begins on </a:t>
            </a:r>
            <a:r>
              <a:rPr lang="en-US" b="1" u="sng" dirty="0"/>
              <a:t>February 15</a:t>
            </a:r>
            <a:r>
              <a:rPr lang="en-US" dirty="0"/>
              <a:t>.</a:t>
            </a:r>
          </a:p>
          <a:p>
            <a:pPr lvl="1"/>
            <a:endParaRPr lang="en-US" b="1" u="sng" dirty="0"/>
          </a:p>
          <a:p>
            <a:pPr lvl="1"/>
            <a:r>
              <a:rPr lang="en-US" dirty="0"/>
              <a:t>While there is no deadline for submission, CIPs submitted by </a:t>
            </a:r>
            <a:r>
              <a:rPr lang="en-US" b="1" u="sng" dirty="0"/>
              <a:t>March 15</a:t>
            </a:r>
            <a:r>
              <a:rPr lang="en-US" dirty="0"/>
              <a:t> will be reviewed by the EQA team in advance of the </a:t>
            </a:r>
            <a:r>
              <a:rPr lang="en-US" b="1" u="sng" dirty="0"/>
              <a:t>April 1 </a:t>
            </a:r>
            <a:r>
              <a:rPr lang="en-US" dirty="0"/>
              <a:t>opening of the CFP application. </a:t>
            </a:r>
          </a:p>
          <a:p>
            <a:pPr lvl="1"/>
            <a:endParaRPr lang="en-US" dirty="0"/>
          </a:p>
          <a:p>
            <a:pPr lvl="1"/>
            <a:r>
              <a:rPr lang="en-US" dirty="0"/>
              <a:t>CFP applications should be submitted by </a:t>
            </a:r>
            <a:r>
              <a:rPr lang="en-US" b="1" u="sng" dirty="0"/>
              <a:t>June 30</a:t>
            </a:r>
            <a:r>
              <a:rPr lang="en-US" dirty="0"/>
              <a:t> to be considered substantially approved for the July 1 start of the fiscal year. </a:t>
            </a:r>
          </a:p>
          <a:p>
            <a:pPr marL="342900" lvl="1" indent="0">
              <a:buNone/>
            </a:pPr>
            <a:r>
              <a:rPr lang="en-US" dirty="0"/>
              <a:t> </a:t>
            </a:r>
          </a:p>
          <a:p>
            <a:pPr lvl="1"/>
            <a:r>
              <a:rPr lang="en-US" dirty="0"/>
              <a:t>While CFP applications can be drafted in advance of CIP approval, the CFP team will not review applications without approved LEA and school-level CIPs.</a:t>
            </a:r>
          </a:p>
          <a:p>
            <a:pPr lvl="1"/>
            <a:endParaRPr lang="en-US" dirty="0"/>
          </a:p>
        </p:txBody>
      </p:sp>
    </p:spTree>
    <p:extLst>
      <p:ext uri="{BB962C8B-B14F-4D97-AF65-F5344CB8AC3E}">
        <p14:creationId xmlns:p14="http://schemas.microsoft.com/office/powerpoint/2010/main" val="1973908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 of Question Mark">
            <a:extLst>
              <a:ext uri="{FF2B5EF4-FFF2-40B4-BE49-F238E27FC236}">
                <a16:creationId xmlns:a16="http://schemas.microsoft.com/office/drawing/2014/main" id="{E7FF170B-C79E-45EA-B128-1D167840FE95}"/>
              </a:ext>
            </a:extLst>
          </p:cNvPr>
          <p:cNvPicPr>
            <a:picLocks noChangeAspect="1"/>
          </p:cNvPicPr>
          <p:nvPr/>
        </p:nvPicPr>
        <p:blipFill>
          <a:blip r:embed="rId2"/>
          <a:stretch>
            <a:fillRect/>
          </a:stretch>
        </p:blipFill>
        <p:spPr>
          <a:xfrm>
            <a:off x="2744132" y="1890058"/>
            <a:ext cx="3655736" cy="3655736"/>
          </a:xfrm>
          <a:prstGeom prst="rect">
            <a:avLst/>
          </a:prstGeom>
        </p:spPr>
      </p:pic>
      <p:sp>
        <p:nvSpPr>
          <p:cNvPr id="2" name="Title 1">
            <a:extLst>
              <a:ext uri="{FF2B5EF4-FFF2-40B4-BE49-F238E27FC236}">
                <a16:creationId xmlns:a16="http://schemas.microsoft.com/office/drawing/2014/main" id="{AC1098D1-0AB3-455B-BF09-22EAE687615D}"/>
              </a:ext>
            </a:extLst>
          </p:cNvPr>
          <p:cNvSpPr>
            <a:spLocks noGrp="1"/>
          </p:cNvSpPr>
          <p:nvPr>
            <p:ph type="title"/>
          </p:nvPr>
        </p:nvSpPr>
        <p:spPr/>
        <p:txBody>
          <a:bodyPr>
            <a:normAutofit/>
          </a:bodyPr>
          <a:lstStyle/>
          <a:p>
            <a:r>
              <a:rPr lang="en-US" sz="4000" b="1"/>
              <a:t>Questions?</a:t>
            </a:r>
            <a:endParaRPr lang="en-US" sz="4000" b="1" dirty="0"/>
          </a:p>
        </p:txBody>
      </p:sp>
    </p:spTree>
    <p:extLst>
      <p:ext uri="{BB962C8B-B14F-4D97-AF65-F5344CB8AC3E}">
        <p14:creationId xmlns:p14="http://schemas.microsoft.com/office/powerpoint/2010/main" val="62433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F80574F-71A1-4432-A386-12F7004D5C3A}"/>
              </a:ext>
            </a:extLst>
          </p:cNvPr>
          <p:cNvSpPr>
            <a:spLocks noGrp="1"/>
          </p:cNvSpPr>
          <p:nvPr>
            <p:ph type="body" sz="quarter" idx="10"/>
          </p:nvPr>
        </p:nvSpPr>
        <p:spPr>
          <a:xfrm>
            <a:off x="714376" y="1695451"/>
            <a:ext cx="7972424" cy="4191000"/>
          </a:xfrm>
        </p:spPr>
        <p:txBody>
          <a:bodyPr/>
          <a:lstStyle/>
          <a:p>
            <a:r>
              <a:rPr lang="en-US" dirty="0"/>
              <a:t>The Data Inventory Tool</a:t>
            </a:r>
            <a:endParaRPr lang="en-US" sz="2000" dirty="0"/>
          </a:p>
          <a:p>
            <a:pPr lvl="1"/>
            <a:r>
              <a:rPr lang="en-US" sz="2000" dirty="0"/>
              <a:t>Format and Content</a:t>
            </a:r>
          </a:p>
          <a:p>
            <a:pPr lvl="1"/>
            <a:r>
              <a:rPr lang="en-US" sz="2000" dirty="0"/>
              <a:t>Upload in GMS</a:t>
            </a:r>
          </a:p>
          <a:p>
            <a:pPr lvl="1"/>
            <a:r>
              <a:rPr lang="en-US" sz="2000" dirty="0"/>
              <a:t>Rationale</a:t>
            </a:r>
          </a:p>
          <a:p>
            <a:pPr marL="342900" lvl="1" indent="0">
              <a:buNone/>
            </a:pPr>
            <a:endParaRPr lang="en-US" sz="800" dirty="0"/>
          </a:p>
          <a:p>
            <a:r>
              <a:rPr lang="en-US" dirty="0"/>
              <a:t>CIP Template</a:t>
            </a:r>
          </a:p>
          <a:p>
            <a:pPr lvl="1"/>
            <a:r>
              <a:rPr lang="en-US" sz="2000" dirty="0"/>
              <a:t>Upload in GMS</a:t>
            </a:r>
          </a:p>
          <a:p>
            <a:pPr lvl="1"/>
            <a:r>
              <a:rPr lang="en-US" sz="2000" dirty="0"/>
              <a:t>Checklist/Review Process</a:t>
            </a:r>
          </a:p>
          <a:p>
            <a:pPr marL="342900" lvl="1" indent="0">
              <a:buNone/>
            </a:pPr>
            <a:endParaRPr lang="en-US" sz="800" dirty="0"/>
          </a:p>
          <a:p>
            <a:r>
              <a:rPr lang="en-US" dirty="0"/>
              <a:t>Timeline</a:t>
            </a:r>
          </a:p>
          <a:p>
            <a:pPr lvl="1"/>
            <a:endParaRPr lang="en-US" dirty="0"/>
          </a:p>
        </p:txBody>
      </p:sp>
      <p:pic>
        <p:nvPicPr>
          <p:cNvPr id="4" name="Picture 3" descr="Image of clipboard">
            <a:extLst>
              <a:ext uri="{FF2B5EF4-FFF2-40B4-BE49-F238E27FC236}">
                <a16:creationId xmlns:a16="http://schemas.microsoft.com/office/drawing/2014/main" id="{209CF6F3-E5CA-4D04-9ECA-46178CCFA1CA}"/>
              </a:ext>
              <a:ext uri="{C183D7F6-B498-43B3-948B-1728B52AA6E4}">
                <adec:decorative xmlns:adec="http://schemas.microsoft.com/office/drawing/2017/decorative" val="0"/>
              </a:ext>
            </a:extLst>
          </p:cNvPr>
          <p:cNvPicPr>
            <a:picLocks noChangeAspect="1"/>
          </p:cNvPicPr>
          <p:nvPr/>
        </p:nvPicPr>
        <p:blipFill>
          <a:blip r:embed="rId2"/>
          <a:stretch>
            <a:fillRect/>
          </a:stretch>
        </p:blipFill>
        <p:spPr>
          <a:xfrm>
            <a:off x="4791205" y="1695451"/>
            <a:ext cx="3819395" cy="3819395"/>
          </a:xfrm>
          <a:prstGeom prst="rect">
            <a:avLst/>
          </a:prstGeom>
        </p:spPr>
      </p:pic>
      <p:sp>
        <p:nvSpPr>
          <p:cNvPr id="2" name="Title 1">
            <a:extLst>
              <a:ext uri="{FF2B5EF4-FFF2-40B4-BE49-F238E27FC236}">
                <a16:creationId xmlns:a16="http://schemas.microsoft.com/office/drawing/2014/main" id="{AC1098D1-0AB3-455B-BF09-22EAE687615D}"/>
              </a:ext>
            </a:extLst>
          </p:cNvPr>
          <p:cNvSpPr>
            <a:spLocks noGrp="1"/>
          </p:cNvSpPr>
          <p:nvPr>
            <p:ph type="title"/>
          </p:nvPr>
        </p:nvSpPr>
        <p:spPr/>
        <p:txBody>
          <a:bodyPr>
            <a:normAutofit/>
          </a:bodyPr>
          <a:lstStyle/>
          <a:p>
            <a:r>
              <a:rPr lang="en-US" sz="4000" b="1" dirty="0"/>
              <a:t>Topics</a:t>
            </a:r>
          </a:p>
        </p:txBody>
      </p:sp>
    </p:spTree>
    <p:extLst>
      <p:ext uri="{BB962C8B-B14F-4D97-AF65-F5344CB8AC3E}">
        <p14:creationId xmlns:p14="http://schemas.microsoft.com/office/powerpoint/2010/main" val="958060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098D1-0AB3-455B-BF09-22EAE687615D}"/>
              </a:ext>
            </a:extLst>
          </p:cNvPr>
          <p:cNvSpPr>
            <a:spLocks noGrp="1"/>
          </p:cNvSpPr>
          <p:nvPr>
            <p:ph type="title"/>
          </p:nvPr>
        </p:nvSpPr>
        <p:spPr/>
        <p:txBody>
          <a:bodyPr>
            <a:normAutofit/>
          </a:bodyPr>
          <a:lstStyle/>
          <a:p>
            <a:r>
              <a:rPr lang="en-US" sz="4000" b="1" dirty="0"/>
              <a:t>The Data Inventory Tool</a:t>
            </a:r>
          </a:p>
        </p:txBody>
      </p:sp>
      <p:sp>
        <p:nvSpPr>
          <p:cNvPr id="3" name="Text Placeholder 2">
            <a:extLst>
              <a:ext uri="{FF2B5EF4-FFF2-40B4-BE49-F238E27FC236}">
                <a16:creationId xmlns:a16="http://schemas.microsoft.com/office/drawing/2014/main" id="{8F80574F-71A1-4432-A386-12F7004D5C3A}"/>
              </a:ext>
            </a:extLst>
          </p:cNvPr>
          <p:cNvSpPr>
            <a:spLocks noGrp="1"/>
          </p:cNvSpPr>
          <p:nvPr>
            <p:ph type="body" sz="quarter" idx="10"/>
          </p:nvPr>
        </p:nvSpPr>
        <p:spPr>
          <a:xfrm>
            <a:off x="585788" y="1685926"/>
            <a:ext cx="7972424" cy="4191000"/>
          </a:xfrm>
        </p:spPr>
        <p:txBody>
          <a:bodyPr/>
          <a:lstStyle/>
          <a:p>
            <a:pPr marL="342900" lvl="1" indent="0">
              <a:buNone/>
            </a:pPr>
            <a:r>
              <a:rPr lang="en-US" dirty="0"/>
              <a:t>The Data Inventory Tool…</a:t>
            </a:r>
          </a:p>
          <a:p>
            <a:pPr marL="342900" lvl="1" indent="0">
              <a:buNone/>
            </a:pPr>
            <a:endParaRPr lang="en-US" dirty="0"/>
          </a:p>
          <a:p>
            <a:pPr lvl="1"/>
            <a:r>
              <a:rPr lang="en-US" dirty="0"/>
              <a:t>Summarizes the data collection, initial analyses and findings used to initiate an LEA or school’s Continuous Improvement Planning process and to provide justification and purpose for CFP investments</a:t>
            </a:r>
          </a:p>
          <a:p>
            <a:pPr lvl="1"/>
            <a:endParaRPr lang="en-US" dirty="0"/>
          </a:p>
          <a:p>
            <a:pPr lvl="1"/>
            <a:r>
              <a:rPr lang="en-US" dirty="0"/>
              <a:t>Must be completed and submitted annually for both LEAs and schools, along with their CIPs.</a:t>
            </a:r>
          </a:p>
          <a:p>
            <a:pPr lvl="1"/>
            <a:endParaRPr lang="en-US" dirty="0"/>
          </a:p>
        </p:txBody>
      </p:sp>
    </p:spTree>
    <p:extLst>
      <p:ext uri="{BB962C8B-B14F-4D97-AF65-F5344CB8AC3E}">
        <p14:creationId xmlns:p14="http://schemas.microsoft.com/office/powerpoint/2010/main" val="2115902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creenshot of Data Inventory Tool section">
            <a:extLst>
              <a:ext uri="{FF2B5EF4-FFF2-40B4-BE49-F238E27FC236}">
                <a16:creationId xmlns:a16="http://schemas.microsoft.com/office/drawing/2014/main" id="{8EF6CFB6-950A-40DC-9AB2-8BED4E2423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4435" y="1764940"/>
            <a:ext cx="8388626" cy="3705655"/>
          </a:xfrm>
          <a:prstGeom prst="rect">
            <a:avLst/>
          </a:prstGeom>
          <a:ln>
            <a:noFill/>
          </a:ln>
          <a:effectLst>
            <a:outerShdw blurRad="190500" algn="tl" rotWithShape="0">
              <a:srgbClr val="000000">
                <a:alpha val="70000"/>
              </a:srgbClr>
            </a:outerShdw>
          </a:effectLst>
        </p:spPr>
      </p:pic>
      <p:sp>
        <p:nvSpPr>
          <p:cNvPr id="2" name="Title 1">
            <a:extLst>
              <a:ext uri="{FF2B5EF4-FFF2-40B4-BE49-F238E27FC236}">
                <a16:creationId xmlns:a16="http://schemas.microsoft.com/office/drawing/2014/main" id="{AC1098D1-0AB3-455B-BF09-22EAE687615D}"/>
              </a:ext>
            </a:extLst>
          </p:cNvPr>
          <p:cNvSpPr>
            <a:spLocks noGrp="1"/>
          </p:cNvSpPr>
          <p:nvPr>
            <p:ph type="title"/>
          </p:nvPr>
        </p:nvSpPr>
        <p:spPr/>
        <p:txBody>
          <a:bodyPr>
            <a:noAutofit/>
          </a:bodyPr>
          <a:lstStyle/>
          <a:p>
            <a:r>
              <a:rPr lang="en-US" sz="4000" b="1" dirty="0"/>
              <a:t>The Data Inventory Tool </a:t>
            </a:r>
          </a:p>
        </p:txBody>
      </p:sp>
    </p:spTree>
    <p:extLst>
      <p:ext uri="{BB962C8B-B14F-4D97-AF65-F5344CB8AC3E}">
        <p14:creationId xmlns:p14="http://schemas.microsoft.com/office/powerpoint/2010/main" val="2359589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shot of Data Inventory Upload Tab"/>
          <p:cNvPicPr>
            <a:picLocks noChangeAspect="1"/>
          </p:cNvPicPr>
          <p:nvPr/>
        </p:nvPicPr>
        <p:blipFill>
          <a:blip r:embed="rId2"/>
          <a:stretch>
            <a:fillRect/>
          </a:stretch>
        </p:blipFill>
        <p:spPr>
          <a:xfrm>
            <a:off x="621875" y="1749287"/>
            <a:ext cx="7900249" cy="3599621"/>
          </a:xfrm>
          <a:prstGeom prst="rect">
            <a:avLst/>
          </a:prstGeom>
          <a:ln>
            <a:noFill/>
          </a:ln>
          <a:effectLst>
            <a:outerShdw blurRad="190500" algn="tl" rotWithShape="0">
              <a:srgbClr val="000000">
                <a:alpha val="70000"/>
              </a:srgbClr>
            </a:outerShdw>
          </a:effectLst>
        </p:spPr>
      </p:pic>
      <p:sp>
        <p:nvSpPr>
          <p:cNvPr id="2" name="Title 1"/>
          <p:cNvSpPr>
            <a:spLocks noGrp="1"/>
          </p:cNvSpPr>
          <p:nvPr>
            <p:ph type="title"/>
          </p:nvPr>
        </p:nvSpPr>
        <p:spPr>
          <a:xfrm>
            <a:off x="565438" y="366092"/>
            <a:ext cx="8229600" cy="1143000"/>
          </a:xfrm>
        </p:spPr>
        <p:txBody>
          <a:bodyPr>
            <a:normAutofit/>
          </a:bodyPr>
          <a:lstStyle/>
          <a:p>
            <a:r>
              <a:rPr lang="en-US" sz="4000" b="1" dirty="0"/>
              <a:t>Data Inventory Upload Tab</a:t>
            </a:r>
          </a:p>
        </p:txBody>
      </p:sp>
    </p:spTree>
    <p:extLst>
      <p:ext uri="{BB962C8B-B14F-4D97-AF65-F5344CB8AC3E}">
        <p14:creationId xmlns:p14="http://schemas.microsoft.com/office/powerpoint/2010/main" val="1501237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098D1-0AB3-455B-BF09-22EAE687615D}"/>
              </a:ext>
            </a:extLst>
          </p:cNvPr>
          <p:cNvSpPr>
            <a:spLocks noGrp="1"/>
          </p:cNvSpPr>
          <p:nvPr>
            <p:ph type="title"/>
          </p:nvPr>
        </p:nvSpPr>
        <p:spPr/>
        <p:txBody>
          <a:bodyPr>
            <a:noAutofit/>
          </a:bodyPr>
          <a:lstStyle/>
          <a:p>
            <a:r>
              <a:rPr lang="en-US" sz="4000" b="1" dirty="0"/>
              <a:t>The Data Inventory Tool: </a:t>
            </a:r>
            <a:br>
              <a:rPr lang="en-US" sz="4000" b="1" dirty="0"/>
            </a:br>
            <a:r>
              <a:rPr lang="en-US" sz="4000" b="1" dirty="0"/>
              <a:t>CFP Rationale</a:t>
            </a:r>
          </a:p>
        </p:txBody>
      </p:sp>
      <p:sp>
        <p:nvSpPr>
          <p:cNvPr id="3" name="Text Placeholder 2">
            <a:extLst>
              <a:ext uri="{FF2B5EF4-FFF2-40B4-BE49-F238E27FC236}">
                <a16:creationId xmlns:a16="http://schemas.microsoft.com/office/drawing/2014/main" id="{8F80574F-71A1-4432-A386-12F7004D5C3A}"/>
              </a:ext>
            </a:extLst>
          </p:cNvPr>
          <p:cNvSpPr>
            <a:spLocks noGrp="1"/>
          </p:cNvSpPr>
          <p:nvPr>
            <p:ph type="body" sz="quarter" idx="10"/>
          </p:nvPr>
        </p:nvSpPr>
        <p:spPr>
          <a:xfrm>
            <a:off x="585788" y="1752600"/>
            <a:ext cx="8101012" cy="4370317"/>
          </a:xfrm>
        </p:spPr>
        <p:txBody>
          <a:bodyPr/>
          <a:lstStyle/>
          <a:p>
            <a:pPr marL="342900" lvl="1" indent="0">
              <a:buNone/>
            </a:pPr>
            <a:endParaRPr lang="en-US" sz="800" dirty="0"/>
          </a:p>
          <a:p>
            <a:pPr lvl="1"/>
            <a:r>
              <a:rPr lang="en-US" dirty="0"/>
              <a:t>CNA and formal plan development are requirements for federal fund use throughout the Every Student Succeeds Act</a:t>
            </a:r>
          </a:p>
          <a:p>
            <a:pPr marL="342900" lvl="1" indent="0">
              <a:buNone/>
            </a:pPr>
            <a:endParaRPr lang="en-US" sz="1000" dirty="0"/>
          </a:p>
          <a:p>
            <a:pPr lvl="1"/>
            <a:r>
              <a:rPr lang="en-US" dirty="0">
                <a:solidFill>
                  <a:prstClr val="black"/>
                </a:solidFill>
              </a:rPr>
              <a:t> Supports writing of high-quality investment, with statements of purpose clearly aligned to specific findings of data analyses:</a:t>
            </a:r>
          </a:p>
          <a:p>
            <a:pPr lvl="1"/>
            <a:endParaRPr lang="en-US" sz="800" dirty="0">
              <a:solidFill>
                <a:prstClr val="black"/>
              </a:solidFill>
            </a:endParaRPr>
          </a:p>
          <a:p>
            <a:pPr marL="342900" lvl="1" indent="0">
              <a:buNone/>
            </a:pPr>
            <a:r>
              <a:rPr lang="en-US" dirty="0">
                <a:solidFill>
                  <a:prstClr val="black"/>
                </a:solidFill>
              </a:rPr>
              <a:t>Ex: “In order to improve informational text comprehension…”</a:t>
            </a:r>
          </a:p>
          <a:p>
            <a:pPr marL="342900" lvl="1" indent="0">
              <a:buNone/>
            </a:pPr>
            <a:endParaRPr lang="en-US" sz="800" dirty="0">
              <a:solidFill>
                <a:prstClr val="black"/>
              </a:solidFill>
            </a:endParaRPr>
          </a:p>
          <a:p>
            <a:pPr marL="342900" lvl="1" indent="0">
              <a:buNone/>
            </a:pPr>
            <a:r>
              <a:rPr lang="en-US" dirty="0">
                <a:solidFill>
                  <a:prstClr val="black"/>
                </a:solidFill>
              </a:rPr>
              <a:t>Ex: “In order to decrease behavior referrals in non-classroom settings…”</a:t>
            </a:r>
          </a:p>
        </p:txBody>
      </p:sp>
    </p:spTree>
    <p:extLst>
      <p:ext uri="{BB962C8B-B14F-4D97-AF65-F5344CB8AC3E}">
        <p14:creationId xmlns:p14="http://schemas.microsoft.com/office/powerpoint/2010/main" val="49206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F80574F-71A1-4432-A386-12F7004D5C3A}"/>
              </a:ext>
            </a:extLst>
          </p:cNvPr>
          <p:cNvSpPr>
            <a:spLocks noGrp="1"/>
          </p:cNvSpPr>
          <p:nvPr>
            <p:ph type="body" sz="quarter" idx="10"/>
          </p:nvPr>
        </p:nvSpPr>
        <p:spPr>
          <a:xfrm>
            <a:off x="294861" y="1775791"/>
            <a:ext cx="8554278" cy="4042326"/>
          </a:xfrm>
        </p:spPr>
        <p:txBody>
          <a:bodyPr/>
          <a:lstStyle/>
          <a:p>
            <a:pPr marL="342900" lvl="1" indent="0">
              <a:buNone/>
            </a:pPr>
            <a:endParaRPr lang="en-US" dirty="0"/>
          </a:p>
          <a:p>
            <a:pPr lvl="1"/>
            <a:r>
              <a:rPr lang="en-US" dirty="0"/>
              <a:t>Provides a secondary opportunity, supplemental to the CIP, to explore needs specific to the intents of Title funds</a:t>
            </a:r>
          </a:p>
          <a:p>
            <a:pPr marL="342900" lvl="1" indent="0">
              <a:buNone/>
            </a:pPr>
            <a:endParaRPr lang="en-US" dirty="0"/>
          </a:p>
          <a:p>
            <a:pPr lvl="1"/>
            <a:r>
              <a:rPr lang="en-US" dirty="0"/>
              <a:t>Enables a more stringent application review by the CFP Team</a:t>
            </a:r>
          </a:p>
          <a:p>
            <a:pPr lvl="1"/>
            <a:endParaRPr lang="en-US" dirty="0"/>
          </a:p>
          <a:p>
            <a:pPr marL="342900" lvl="1" indent="0">
              <a:buNone/>
            </a:pPr>
            <a:r>
              <a:rPr lang="en-US" i="1" dirty="0"/>
              <a:t>Q: Do specific investment strategies need to be described in the Inventory?</a:t>
            </a:r>
          </a:p>
          <a:p>
            <a:pPr marL="342900" lvl="1" indent="0">
              <a:buNone/>
            </a:pPr>
            <a:endParaRPr lang="en-US" i="1" dirty="0"/>
          </a:p>
          <a:p>
            <a:pPr marL="342900" lvl="1" indent="0">
              <a:buNone/>
            </a:pPr>
            <a:r>
              <a:rPr lang="en-US" i="1" dirty="0"/>
              <a:t>A: No, but strategies should be clearly supported </a:t>
            </a:r>
            <a:r>
              <a:rPr lang="en-US" i="1"/>
              <a:t>by specific data and findings.  </a:t>
            </a:r>
            <a:endParaRPr lang="en-US" dirty="0"/>
          </a:p>
          <a:p>
            <a:pPr lvl="1"/>
            <a:endParaRPr lang="en-US" dirty="0"/>
          </a:p>
        </p:txBody>
      </p:sp>
      <p:sp>
        <p:nvSpPr>
          <p:cNvPr id="2" name="Title 1">
            <a:extLst>
              <a:ext uri="{FF2B5EF4-FFF2-40B4-BE49-F238E27FC236}">
                <a16:creationId xmlns:a16="http://schemas.microsoft.com/office/drawing/2014/main" id="{AC1098D1-0AB3-455B-BF09-22EAE687615D}"/>
              </a:ext>
            </a:extLst>
          </p:cNvPr>
          <p:cNvSpPr>
            <a:spLocks noGrp="1"/>
          </p:cNvSpPr>
          <p:nvPr>
            <p:ph type="title"/>
          </p:nvPr>
        </p:nvSpPr>
        <p:spPr/>
        <p:txBody>
          <a:bodyPr>
            <a:noAutofit/>
          </a:bodyPr>
          <a:lstStyle/>
          <a:p>
            <a:r>
              <a:rPr lang="en-US" sz="4000" b="1" dirty="0"/>
              <a:t>The Data Inventory Tool: </a:t>
            </a:r>
            <a:br>
              <a:rPr lang="en-US" sz="4000" b="1" dirty="0"/>
            </a:br>
            <a:r>
              <a:rPr lang="en-US" sz="4000" b="1" dirty="0"/>
              <a:t>CFP Rationale</a:t>
            </a:r>
          </a:p>
        </p:txBody>
      </p:sp>
    </p:spTree>
    <p:extLst>
      <p:ext uri="{BB962C8B-B14F-4D97-AF65-F5344CB8AC3E}">
        <p14:creationId xmlns:p14="http://schemas.microsoft.com/office/powerpoint/2010/main" val="1705979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098D1-0AB3-455B-BF09-22EAE687615D}"/>
              </a:ext>
            </a:extLst>
          </p:cNvPr>
          <p:cNvSpPr>
            <a:spLocks noGrp="1"/>
          </p:cNvSpPr>
          <p:nvPr>
            <p:ph type="title"/>
          </p:nvPr>
        </p:nvSpPr>
        <p:spPr/>
        <p:txBody>
          <a:bodyPr>
            <a:noAutofit/>
          </a:bodyPr>
          <a:lstStyle/>
          <a:p>
            <a:r>
              <a:rPr lang="en-US" sz="4000" b="1" dirty="0"/>
              <a:t>The Data Inventory Tool: </a:t>
            </a:r>
            <a:br>
              <a:rPr lang="en-US" sz="4000" b="1" dirty="0"/>
            </a:br>
            <a:r>
              <a:rPr lang="en-US" sz="4000" b="1" dirty="0"/>
              <a:t>CIP Rationale</a:t>
            </a:r>
          </a:p>
        </p:txBody>
      </p:sp>
      <p:sp>
        <p:nvSpPr>
          <p:cNvPr id="3" name="Text Placeholder 2">
            <a:extLst>
              <a:ext uri="{FF2B5EF4-FFF2-40B4-BE49-F238E27FC236}">
                <a16:creationId xmlns:a16="http://schemas.microsoft.com/office/drawing/2014/main" id="{8F80574F-71A1-4432-A386-12F7004D5C3A}"/>
              </a:ext>
            </a:extLst>
          </p:cNvPr>
          <p:cNvSpPr>
            <a:spLocks noGrp="1"/>
          </p:cNvSpPr>
          <p:nvPr>
            <p:ph type="body" sz="quarter" idx="10"/>
          </p:nvPr>
        </p:nvSpPr>
        <p:spPr>
          <a:xfrm>
            <a:off x="585788" y="1964222"/>
            <a:ext cx="7972424" cy="3310144"/>
          </a:xfrm>
        </p:spPr>
        <p:txBody>
          <a:bodyPr/>
          <a:lstStyle/>
          <a:p>
            <a:pPr lvl="1">
              <a:buFontTx/>
              <a:buChar char="-"/>
            </a:pPr>
            <a:r>
              <a:rPr lang="en-US" dirty="0"/>
              <a:t>Development of your CIP through completing a CNA is a required component of continuous improvement planning</a:t>
            </a:r>
          </a:p>
          <a:p>
            <a:pPr marL="342900" lvl="1" indent="0">
              <a:buNone/>
            </a:pPr>
            <a:endParaRPr lang="en-US" dirty="0"/>
          </a:p>
          <a:p>
            <a:pPr lvl="1">
              <a:buFontTx/>
              <a:buChar char="-"/>
            </a:pPr>
            <a:r>
              <a:rPr lang="en-US" dirty="0"/>
              <a:t>Goals and change ideas should be data driven and aligned    with your CNA </a:t>
            </a:r>
          </a:p>
          <a:p>
            <a:pPr marL="342900" lvl="1" indent="0">
              <a:buNone/>
            </a:pPr>
            <a:endParaRPr lang="en-US" dirty="0"/>
          </a:p>
          <a:p>
            <a:pPr lvl="1">
              <a:buFontTx/>
              <a:buChar char="-"/>
            </a:pPr>
            <a:r>
              <a:rPr lang="en-US" dirty="0"/>
              <a:t>The data inventory organizes the data and rationale you use to drive your goals and change ideas</a:t>
            </a:r>
          </a:p>
          <a:p>
            <a:pPr lvl="1">
              <a:buFontTx/>
              <a:buChar char="-"/>
            </a:pPr>
            <a:endParaRPr lang="en-US" dirty="0"/>
          </a:p>
          <a:p>
            <a:pPr marL="342900" lvl="1" indent="0">
              <a:buNone/>
            </a:pPr>
            <a:endParaRPr lang="en-US" dirty="0"/>
          </a:p>
          <a:p>
            <a:pPr lvl="1">
              <a:buFontTx/>
              <a:buChar char="-"/>
            </a:pPr>
            <a:endParaRPr lang="en-US" dirty="0"/>
          </a:p>
        </p:txBody>
      </p:sp>
    </p:spTree>
    <p:extLst>
      <p:ext uri="{BB962C8B-B14F-4D97-AF65-F5344CB8AC3E}">
        <p14:creationId xmlns:p14="http://schemas.microsoft.com/office/powerpoint/2010/main" val="344828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098D1-0AB3-455B-BF09-22EAE687615D}"/>
              </a:ext>
            </a:extLst>
          </p:cNvPr>
          <p:cNvSpPr>
            <a:spLocks noGrp="1"/>
          </p:cNvSpPr>
          <p:nvPr>
            <p:ph type="title"/>
          </p:nvPr>
        </p:nvSpPr>
        <p:spPr/>
        <p:txBody>
          <a:bodyPr>
            <a:noAutofit/>
          </a:bodyPr>
          <a:lstStyle/>
          <a:p>
            <a:r>
              <a:rPr lang="en-US" sz="4000" b="1" dirty="0"/>
              <a:t>CIP Template: </a:t>
            </a:r>
            <a:br>
              <a:rPr lang="en-US" sz="4000" b="1" dirty="0"/>
            </a:br>
            <a:r>
              <a:rPr lang="en-US" sz="4000" b="1" dirty="0"/>
              <a:t>Content and Upload</a:t>
            </a:r>
          </a:p>
        </p:txBody>
      </p:sp>
      <p:sp>
        <p:nvSpPr>
          <p:cNvPr id="3" name="Text Placeholder 2">
            <a:extLst>
              <a:ext uri="{FF2B5EF4-FFF2-40B4-BE49-F238E27FC236}">
                <a16:creationId xmlns:a16="http://schemas.microsoft.com/office/drawing/2014/main" id="{8F80574F-71A1-4432-A386-12F7004D5C3A}"/>
              </a:ext>
            </a:extLst>
          </p:cNvPr>
          <p:cNvSpPr>
            <a:spLocks noGrp="1"/>
          </p:cNvSpPr>
          <p:nvPr>
            <p:ph type="body" sz="quarter" idx="10"/>
          </p:nvPr>
        </p:nvSpPr>
        <p:spPr>
          <a:xfrm>
            <a:off x="585788" y="1685926"/>
            <a:ext cx="7972424" cy="4191000"/>
          </a:xfrm>
        </p:spPr>
        <p:txBody>
          <a:bodyPr/>
          <a:lstStyle/>
          <a:p>
            <a:pPr marL="342900" lvl="1" indent="0">
              <a:buNone/>
            </a:pPr>
            <a:endParaRPr lang="en-US" dirty="0"/>
          </a:p>
          <a:p>
            <a:pPr lvl="1">
              <a:buFontTx/>
              <a:buChar char="-"/>
            </a:pPr>
            <a:r>
              <a:rPr lang="en-US" dirty="0"/>
              <a:t>Template must be uploaded into GMS. </a:t>
            </a:r>
          </a:p>
          <a:p>
            <a:pPr lvl="1">
              <a:buFontTx/>
              <a:buChar char="-"/>
            </a:pPr>
            <a:endParaRPr lang="en-US" dirty="0"/>
          </a:p>
          <a:p>
            <a:pPr lvl="1">
              <a:buFontTx/>
              <a:buChar char="-"/>
            </a:pPr>
            <a:r>
              <a:rPr lang="en-US" dirty="0"/>
              <a:t>You can still access all past CIPs in GMS.</a:t>
            </a:r>
          </a:p>
          <a:p>
            <a:pPr lvl="1">
              <a:buFontTx/>
              <a:buChar char="-"/>
            </a:pPr>
            <a:endParaRPr lang="en-US" dirty="0"/>
          </a:p>
          <a:p>
            <a:pPr lvl="1">
              <a:buFontTx/>
              <a:buChar char="-"/>
            </a:pPr>
            <a:r>
              <a:rPr lang="en-US" dirty="0"/>
              <a:t>All sections of the CIP template must be completed</a:t>
            </a:r>
          </a:p>
          <a:p>
            <a:pPr lvl="1">
              <a:buFontTx/>
              <a:buChar char="-"/>
            </a:pPr>
            <a:endParaRPr lang="en-US" dirty="0"/>
          </a:p>
          <a:p>
            <a:pPr lvl="1">
              <a:buFontTx/>
              <a:buChar char="-"/>
            </a:pPr>
            <a:r>
              <a:rPr lang="en-US" dirty="0"/>
              <a:t>SU/SD and School CIPs can have the same goals, but school CIPs must have change ideas specific to their prioritized needs (determined through the CNA process) and capacity to implement. Exact copies or replicas of the SU/SD CIP will not be accepted for school level CIPs.</a:t>
            </a:r>
          </a:p>
          <a:p>
            <a:pPr lvl="1">
              <a:buFontTx/>
              <a:buChar char="-"/>
            </a:pPr>
            <a:endParaRPr lang="en-US" dirty="0"/>
          </a:p>
          <a:p>
            <a:pPr lvl="1">
              <a:buFontTx/>
              <a:buChar char="-"/>
            </a:pPr>
            <a:endParaRPr lang="en-US" dirty="0"/>
          </a:p>
          <a:p>
            <a:pPr marL="342900" lvl="1" indent="0">
              <a:buNone/>
            </a:pPr>
            <a:endParaRPr lang="en-US" dirty="0"/>
          </a:p>
        </p:txBody>
      </p:sp>
    </p:spTree>
    <p:extLst>
      <p:ext uri="{BB962C8B-B14F-4D97-AF65-F5344CB8AC3E}">
        <p14:creationId xmlns:p14="http://schemas.microsoft.com/office/powerpoint/2010/main" val="467620175"/>
      </p:ext>
    </p:extLst>
  </p:cSld>
  <p:clrMapOvr>
    <a:masterClrMapping/>
  </p:clrMapOvr>
</p:sld>
</file>

<file path=ppt/theme/theme1.xml><?xml version="1.0" encoding="utf-8"?>
<a:theme xmlns:a="http://schemas.openxmlformats.org/drawingml/2006/main" name="Custom Desig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SOV Branded">
      <a:majorFont>
        <a:latin typeface="Franklin Gothic Book"/>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du-power-point-presentation-template" id="{53F17B5F-6214-49E8-8948-C0D0FAC97935}" vid="{886D336D-D31D-4E6E-ACC3-BC83E1787F97}"/>
    </a:ext>
  </a:extLst>
</a:theme>
</file>

<file path=docProps/app.xml><?xml version="1.0" encoding="utf-8"?>
<Properties xmlns="http://schemas.openxmlformats.org/officeDocument/2006/extended-properties" xmlns:vt="http://schemas.openxmlformats.org/officeDocument/2006/docPropsVTypes">
  <Template>2018 Annual McK-V Conference</Template>
  <TotalTime>2141</TotalTime>
  <Words>503</Words>
  <Application>Microsoft Office PowerPoint</Application>
  <PresentationFormat>On-screen Show (4:3)</PresentationFormat>
  <Paragraphs>78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Franklin Gothic Book</vt:lpstr>
      <vt:lpstr>Palatino Linotype</vt:lpstr>
      <vt:lpstr>Custom Design</vt:lpstr>
      <vt:lpstr>Submission Updates:  CIPs and CFP Applications</vt:lpstr>
      <vt:lpstr>Topics</vt:lpstr>
      <vt:lpstr>The Data Inventory Tool</vt:lpstr>
      <vt:lpstr>The Data Inventory Tool </vt:lpstr>
      <vt:lpstr>Data Inventory Upload Tab</vt:lpstr>
      <vt:lpstr>The Data Inventory Tool:  CFP Rationale</vt:lpstr>
      <vt:lpstr>The Data Inventory Tool:  CFP Rationale</vt:lpstr>
      <vt:lpstr>The Data Inventory Tool:  CIP Rationale</vt:lpstr>
      <vt:lpstr>CIP Template:  Content and Upload</vt:lpstr>
      <vt:lpstr>CIP Upload Tab</vt:lpstr>
      <vt:lpstr>CIP Template:  Expectations and Review</vt:lpstr>
      <vt:lpstr>Timeline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Submission Updates:  CIPs and CFP Applications</dc:title>
  <dc:creator>Roy, Jesse</dc:creator>
  <cp:lastModifiedBy>Scalabrini, Amy</cp:lastModifiedBy>
  <cp:revision>42</cp:revision>
  <dcterms:created xsi:type="dcterms:W3CDTF">2020-01-22T19:21:51Z</dcterms:created>
  <dcterms:modified xsi:type="dcterms:W3CDTF">2020-02-03T13:19:44Z</dcterms:modified>
</cp:coreProperties>
</file>